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7" r:id="rId6"/>
    <p:sldId id="266" r:id="rId7"/>
    <p:sldId id="258" r:id="rId8"/>
    <p:sldId id="259" r:id="rId9"/>
    <p:sldId id="273" r:id="rId10"/>
    <p:sldId id="274" r:id="rId11"/>
    <p:sldId id="260" r:id="rId12"/>
    <p:sldId id="267" r:id="rId13"/>
    <p:sldId id="263" r:id="rId14"/>
    <p:sldId id="268" r:id="rId15"/>
    <p:sldId id="264" r:id="rId16"/>
    <p:sldId id="275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DA"/>
    <a:srgbClr val="142760"/>
    <a:srgbClr val="141E33"/>
    <a:srgbClr val="203A7D"/>
    <a:srgbClr val="3A64BD"/>
    <a:srgbClr val="0F1E54"/>
    <a:srgbClr val="3963BA"/>
    <a:srgbClr val="97C93D"/>
    <a:srgbClr val="17A7E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4DEDF4-2E52-B665-35DB-94B1408EC1CF}" v="10" dt="2024-09-02T22:30:29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4A849-5352-D06A-4C96-DA0E88337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3B48E8-7DFA-82C4-E4C5-E847B0FEC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EC4DFC-014D-311F-5496-BB712A41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73D5F5-402F-F4A1-6EDA-CDB0E9B3E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90FDDD-A7C6-0B1B-3D3F-3E4A806A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7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13A0F-17D4-6BC6-C80C-0726B3311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EC8BE8C-97AB-AC91-0AF3-C4D894645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E4DDAC-F89F-0129-66B9-919083043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C8EAA6-8A18-6AD1-3190-6FE7A063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4E717F-0E32-F80A-8F6F-1E219906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05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9E2A164-0A8E-AEAD-9807-7A0595F0F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CE3BC4-E394-82A7-CB59-8DC547CA1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EAF06E-FCFB-0E4D-EC40-EE32E2722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466C38-5A92-BAC9-440B-F2E7F27A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1C59C-8AF2-31B2-4319-6F1D70B7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095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8BE41-076A-AE7E-CEE9-4A2EEEDE3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F4B85E-F309-7643-80BD-C0D08862C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ED14BD-7C5A-6547-BB2E-ED51C8DA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41CD06-8175-C09E-D008-AA388F18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B320FC-C2ED-6585-C607-FA16CB50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07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428A5-09BD-C899-A005-C19B1803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D82400-7D81-970E-C275-D1FC3D50F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B68A0C-F5EB-FCE0-476C-9C3F50F63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97E705-4CF3-3238-E221-0E1E66C97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34EE9A-247B-384D-4D81-69723BD8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72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3CC79-8EA4-6B0B-3ECE-621C4951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977707-5EFD-1A56-B3D0-B68DDA318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81B79B-F3F0-810F-CE52-3F1E2580B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79AA82-F2D5-4EE2-8E99-BA0E22C0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2077B4-3741-1D18-8D86-88CB2FF9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53C5FA-1BF5-4A4E-A169-9EF587C8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789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92FEB-269F-F042-8DA1-785D22D9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36C0E2-CF9D-87B2-4F74-2C5FB5DAD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087C26-CA98-0017-565E-6CA90160A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7CE503-2B75-46DF-1D9D-82B57B3E2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41C6C6-18D1-4209-119A-89AD80284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08CF345-6E54-776D-939F-DCE4D7C81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CF1EFF7-7639-1913-651D-FEBFE675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9E676BE-ECF8-BD77-D2F4-9616CBB3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58CA8-8CAD-21E8-0F82-7452BC78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5C45FA5-A9A8-5981-58B8-A152BE1A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FE96070-DAD2-780B-7E46-52D84480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80698C3-8B25-B726-0AD2-AD275699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09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A89223-FA8E-FCD7-E61D-E48EA241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E1FB64-FFC1-20E6-D606-A89E6A3C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D296BD-E742-69BB-8BD7-CCC91272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11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45F0AA-9FFD-794E-AF3E-AD005BEC4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7861EB-9CBD-7FDF-01D3-A5AFDD212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A834F3-7582-74FA-C314-1B80E2B30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0DD713-2878-471A-1588-2CAB6089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89C920-5E33-3EC2-DE5A-D5E90AAC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0A10A0-EEC8-EB7A-D0D9-0389A07B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02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1EEEAF-A3A0-6812-68CB-5A5C3E9B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6757F56-6DD2-1CE9-0B40-F6E846412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DC1591-D862-AFFD-E536-67B0B6BE2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77499B-A75A-5450-D168-B9874C79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588A9C-6439-5B91-3B31-1F65FA8AB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122C748-CD13-3F6C-B68E-A67E4E17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20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818D102-7209-59A9-EC64-EDD5E234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13C0C0-15DA-6E10-05E6-772DF593A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04DF85-4F63-A069-464F-E4EEF2DF2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9078E-F8B8-45B7-9B1D-385F417E1216}" type="datetimeFigureOut">
              <a:rPr lang="pt-BR" smtClean="0"/>
              <a:t>04/09/2024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4A24B4-C6BC-8EEB-90CE-6955DAC15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5ED8AC-1CED-BF76-6847-D07A24B93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7F25-7DC6-486A-AA25-A00FFEF078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37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22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12" Type="http://schemas.openxmlformats.org/officeDocument/2006/relationships/image" Target="../media/image5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0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12" Type="http://schemas.openxmlformats.org/officeDocument/2006/relationships/image" Target="../media/image78.png"/><Relationship Id="rId17" Type="http://schemas.openxmlformats.org/officeDocument/2006/relationships/image" Target="../media/image99.png"/><Relationship Id="rId2" Type="http://schemas.openxmlformats.org/officeDocument/2006/relationships/image" Target="../media/image2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3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gif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41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4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brc-powerpoint.officeapps.live.com/pods/GetClipboardImage.ashx?Id=e70e7469-9ed4-4897-828a-33ff5198502c&amp;DC=PBR1&amp;pkey=10d7be1b-5420-4650-829e-5ae54fa1474c&amp;wdwaccluster=PBR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s://brc-powerpoint.officeapps.live.com/pods/GetClipboardImage.ashx?Id=e9540a12-3607-444c-8c2d-b3021961f61a&amp;DC=PBR1&amp;pkey=a8d7237d-6f36-4fda-9037-66e28d9658bb&amp;wdwaccluster=PBR1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076314A-9FA7-07AC-33D5-39A12D987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866C9A-7851-94B5-A7FE-6595D8302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77EA48-19EB-C132-B58C-D05BB22EE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4358"/>
            <a:ext cx="12220575" cy="208582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EC46E00-A525-9914-3EAE-CBB5F893876A}"/>
              </a:ext>
            </a:extLst>
          </p:cNvPr>
          <p:cNvSpPr/>
          <p:nvPr/>
        </p:nvSpPr>
        <p:spPr>
          <a:xfrm rot="16200000">
            <a:off x="9254035" y="-426788"/>
            <a:ext cx="84733" cy="579120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15FAA89-2A14-C18C-6508-0D6A8E4D5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6" y="685800"/>
            <a:ext cx="1809884" cy="14954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26C5DF9-583C-D6A2-18D9-78A97C163C67}"/>
              </a:ext>
            </a:extLst>
          </p:cNvPr>
          <p:cNvSpPr txBox="1"/>
          <p:nvPr/>
        </p:nvSpPr>
        <p:spPr>
          <a:xfrm>
            <a:off x="2617046" y="609600"/>
            <a:ext cx="5791201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BENEFÍCIOS DIFERENCIADOS</a:t>
            </a:r>
          </a:p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PARA CLIENTE FINAL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952ABD-47D5-BCAB-2597-A022AD006B44}"/>
              </a:ext>
            </a:extLst>
          </p:cNvPr>
          <p:cNvSpPr txBox="1"/>
          <p:nvPr/>
        </p:nvSpPr>
        <p:spPr>
          <a:xfrm>
            <a:off x="2617045" y="1493963"/>
            <a:ext cx="61459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Combina a segurança de quem é líder em recuperação veicular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717E3E8-08AB-BCD6-6D01-3C26794E879D}"/>
              </a:ext>
            </a:extLst>
          </p:cNvPr>
          <p:cNvSpPr/>
          <p:nvPr/>
        </p:nvSpPr>
        <p:spPr>
          <a:xfrm>
            <a:off x="2527452" y="1910571"/>
            <a:ext cx="5178273" cy="3278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Com a tranquilidade de ter uma indenização em caso de sinistro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E24901D-8B42-5009-D660-3BCBFA00E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22" y="3763377"/>
            <a:ext cx="789574" cy="78957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1E3D5A-BF08-1E33-C0FA-D5C8FAAD74B6}"/>
              </a:ext>
            </a:extLst>
          </p:cNvPr>
          <p:cNvSpPr txBox="1"/>
          <p:nvPr/>
        </p:nvSpPr>
        <p:spPr>
          <a:xfrm>
            <a:off x="270968" y="4668814"/>
            <a:ext cx="2359399" cy="83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92D050"/>
                </a:solidFill>
              </a:rPr>
              <a:t>+</a:t>
            </a:r>
            <a:r>
              <a:rPr lang="pt-BR" sz="2800" b="1" dirty="0">
                <a:solidFill>
                  <a:srgbClr val="00B0F0"/>
                </a:solidFill>
              </a:rPr>
              <a:t>3,1 MILHÕES</a:t>
            </a:r>
          </a:p>
          <a:p>
            <a:pPr algn="ctr">
              <a:lnSpc>
                <a:spcPct val="80000"/>
              </a:lnSpc>
            </a:pPr>
            <a:r>
              <a:rPr lang="pt-BR" sz="1600" dirty="0">
                <a:solidFill>
                  <a:srgbClr val="002060"/>
                </a:solidFill>
              </a:rPr>
              <a:t>de apólices</a:t>
            </a:r>
          </a:p>
          <a:p>
            <a:pPr algn="ctr">
              <a:lnSpc>
                <a:spcPct val="80000"/>
              </a:lnSpc>
            </a:pPr>
            <a:r>
              <a:rPr lang="pt-BR" sz="1600" dirty="0">
                <a:solidFill>
                  <a:srgbClr val="002060"/>
                </a:solidFill>
              </a:rPr>
              <a:t>emitidas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F88EB89-FD4E-0506-DDF5-36B1B31BC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18" y="3885051"/>
            <a:ext cx="552576" cy="54622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76304F-B338-9557-9B43-A039B5CA3F85}"/>
              </a:ext>
            </a:extLst>
          </p:cNvPr>
          <p:cNvSpPr txBox="1"/>
          <p:nvPr/>
        </p:nvSpPr>
        <p:spPr>
          <a:xfrm>
            <a:off x="3417794" y="3866307"/>
            <a:ext cx="1963831" cy="6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MENSALIDADES QUE</a:t>
            </a:r>
          </a:p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CABEM NO BOLSO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Pagamento em 12X sem juros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91B2AFBF-CF7A-162A-6914-EB4CA7DBE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218" y="4910984"/>
            <a:ext cx="552576" cy="546224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EB678C22-BFA7-0EC4-F1D3-2316212A2772}"/>
              </a:ext>
            </a:extLst>
          </p:cNvPr>
          <p:cNvSpPr txBox="1"/>
          <p:nvPr/>
        </p:nvSpPr>
        <p:spPr>
          <a:xfrm>
            <a:off x="3417794" y="4892240"/>
            <a:ext cx="1401855" cy="551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PARA TODOS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Motorista de App,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Taxista, PCD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D7B281C-382B-A708-516D-F94B24A39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9739" y="3305760"/>
            <a:ext cx="539945" cy="546224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126AFEEB-57AC-D8B0-E7A1-C3FB0B60160B}"/>
              </a:ext>
            </a:extLst>
          </p:cNvPr>
          <p:cNvSpPr txBox="1"/>
          <p:nvPr/>
        </p:nvSpPr>
        <p:spPr>
          <a:xfrm>
            <a:off x="6096000" y="3369584"/>
            <a:ext cx="2466975" cy="41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VEÍCULOS DE ATÉ 30 ANOS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Ampla aceitação do seguro para seu carro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E8185848-2787-8D33-67EA-3F9CFBAE5E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0691" y="4340681"/>
            <a:ext cx="539945" cy="546223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822AC329-1D2E-8963-EA62-4DA1E7B5FC37}"/>
              </a:ext>
            </a:extLst>
          </p:cNvPr>
          <p:cNvSpPr txBox="1"/>
          <p:nvPr/>
        </p:nvSpPr>
        <p:spPr>
          <a:xfrm>
            <a:off x="6076952" y="4388612"/>
            <a:ext cx="2466975" cy="42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INSTALAÇÃO GRATUITA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Em toda a rede autorizada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95077364-9074-BEAE-697D-2BFF2818E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0852" y="5340518"/>
            <a:ext cx="539944" cy="546223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095FAA5D-374E-BF76-84BA-BB80EE847ACE}"/>
              </a:ext>
            </a:extLst>
          </p:cNvPr>
          <p:cNvSpPr txBox="1"/>
          <p:nvPr/>
        </p:nvSpPr>
        <p:spPr>
          <a:xfrm>
            <a:off x="6057113" y="5369399"/>
            <a:ext cx="2466975" cy="551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APP ITURAN DIGITAL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Apólice digital, 2ª via de boleto,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chat, Clube </a:t>
            </a:r>
            <a:r>
              <a:rPr lang="pt-BR" sz="1050" dirty="0" err="1">
                <a:solidFill>
                  <a:srgbClr val="002060"/>
                </a:solidFill>
              </a:rPr>
              <a:t>Ituran</a:t>
            </a:r>
            <a:endParaRPr lang="pt-BR" sz="1050" dirty="0">
              <a:solidFill>
                <a:srgbClr val="002060"/>
              </a:solidFill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1BB59043-B269-AC74-56DC-9B872F4CA0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6187" y="2920639"/>
            <a:ext cx="539944" cy="539944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7428E1C4-994E-7024-29AA-E24D07D6C64D}"/>
              </a:ext>
            </a:extLst>
          </p:cNvPr>
          <p:cNvSpPr txBox="1"/>
          <p:nvPr/>
        </p:nvSpPr>
        <p:spPr>
          <a:xfrm>
            <a:off x="9172448" y="2832081"/>
            <a:ext cx="2466975" cy="74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INDENIZAÇÃO DE</a:t>
            </a:r>
          </a:p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75%, 90% ou 100% DA FIPE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Com apólice das maiores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seguradoras no país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A4BF26E-2A2A-B58D-86D8-11B9EAAB77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6187" y="3896587"/>
            <a:ext cx="539944" cy="533737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889FA4B2-624E-BBBD-D55E-79C2BB8A9DFF}"/>
              </a:ext>
            </a:extLst>
          </p:cNvPr>
          <p:cNvSpPr txBox="1"/>
          <p:nvPr/>
        </p:nvSpPr>
        <p:spPr>
          <a:xfrm>
            <a:off x="9172448" y="3862076"/>
            <a:ext cx="2466975" cy="6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CENTRAL DE EMERGÊNCIA</a:t>
            </a:r>
          </a:p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E ASSISTÊNCIA 24H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Para você e seu carro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EA088B3D-3204-1541-D193-66C674AA6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257" y="4904074"/>
            <a:ext cx="539943" cy="533737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4C407491-D35E-3829-C7D8-1488DD7F7EA3}"/>
              </a:ext>
            </a:extLst>
          </p:cNvPr>
          <p:cNvSpPr txBox="1"/>
          <p:nvPr/>
        </p:nvSpPr>
        <p:spPr>
          <a:xfrm>
            <a:off x="9170518" y="4869563"/>
            <a:ext cx="2466975" cy="6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COBERTURA DE ROUBO,</a:t>
            </a:r>
          </a:p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FURTO E INCÊNDIO</a:t>
            </a:r>
            <a:r>
              <a:rPr lang="pt-BR" sz="1600" b="1" baseline="30000" dirty="0">
                <a:solidFill>
                  <a:srgbClr val="00B0F0"/>
                </a:solidFill>
              </a:rPr>
              <a:t>1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Seu carro ou moto sempre seguros.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D6665532-0A3A-7330-0EE2-F6FE776050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6187" y="5804803"/>
            <a:ext cx="539943" cy="533737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C256DE4D-6D4C-EDFE-DB8B-92AEB0F6C3AC}"/>
              </a:ext>
            </a:extLst>
          </p:cNvPr>
          <p:cNvSpPr txBox="1"/>
          <p:nvPr/>
        </p:nvSpPr>
        <p:spPr>
          <a:xfrm>
            <a:off x="9172448" y="5770292"/>
            <a:ext cx="2466975" cy="551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COBERTURAS ADICIONAIS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RCF-V, Perda Total, Perda Parcial,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Carro Reserva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96B948C-ACD9-7AAD-3EA7-8465B011B2B7}"/>
              </a:ext>
            </a:extLst>
          </p:cNvPr>
          <p:cNvSpPr txBox="1"/>
          <p:nvPr/>
        </p:nvSpPr>
        <p:spPr>
          <a:xfrm>
            <a:off x="279087" y="2569221"/>
            <a:ext cx="389559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2400" b="1" dirty="0">
                <a:solidFill>
                  <a:srgbClr val="00B0F0"/>
                </a:solidFill>
              </a:rPr>
              <a:t>Benefícios para o cliente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6B3C842-4C29-CDA9-7327-723EADE6CF5A}"/>
              </a:ext>
            </a:extLst>
          </p:cNvPr>
          <p:cNvSpPr txBox="1"/>
          <p:nvPr/>
        </p:nvSpPr>
        <p:spPr>
          <a:xfrm>
            <a:off x="3514879" y="6583908"/>
            <a:ext cx="7117394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050" dirty="0">
                <a:solidFill>
                  <a:srgbClr val="002060"/>
                </a:solidFill>
              </a:rPr>
              <a:t>¹ Cobertura disponível nos produtos da família Ituran com Seguro e Ituran com Seguro Light.</a:t>
            </a:r>
          </a:p>
        </p:txBody>
      </p:sp>
    </p:spTree>
    <p:extLst>
      <p:ext uri="{BB962C8B-B14F-4D97-AF65-F5344CB8AC3E}">
        <p14:creationId xmlns:p14="http://schemas.microsoft.com/office/powerpoint/2010/main" val="8826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076314A-9FA7-07AC-33D5-39A12D987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866C9A-7851-94B5-A7FE-6595D8302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77EA48-19EB-C132-B58C-D05BB22EE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4358"/>
            <a:ext cx="12220575" cy="208582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EC46E00-A525-9914-3EAE-CBB5F893876A}"/>
              </a:ext>
            </a:extLst>
          </p:cNvPr>
          <p:cNvSpPr/>
          <p:nvPr/>
        </p:nvSpPr>
        <p:spPr>
          <a:xfrm rot="16200000">
            <a:off x="9254035" y="-426788"/>
            <a:ext cx="84733" cy="579120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26C5DF9-583C-D6A2-18D9-78A97C163C67}"/>
              </a:ext>
            </a:extLst>
          </p:cNvPr>
          <p:cNvSpPr txBox="1"/>
          <p:nvPr/>
        </p:nvSpPr>
        <p:spPr>
          <a:xfrm>
            <a:off x="2617046" y="609600"/>
            <a:ext cx="5791201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RASTREADOR</a:t>
            </a:r>
          </a:p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VEICULAR ITURAN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952ABD-47D5-BCAB-2597-A022AD006B44}"/>
              </a:ext>
            </a:extLst>
          </p:cNvPr>
          <p:cNvSpPr txBox="1"/>
          <p:nvPr/>
        </p:nvSpPr>
        <p:spPr>
          <a:xfrm>
            <a:off x="2630367" y="1476043"/>
            <a:ext cx="276458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Líder em recuperação veicular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717E3E8-08AB-BCD6-6D01-3C26794E879D}"/>
              </a:ext>
            </a:extLst>
          </p:cNvPr>
          <p:cNvSpPr/>
          <p:nvPr/>
        </p:nvSpPr>
        <p:spPr>
          <a:xfrm>
            <a:off x="2527453" y="1910571"/>
            <a:ext cx="2553506" cy="3278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Índice de recuperação de 90%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E24901D-8B42-5009-D660-3BCBFA00E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2235" y="3793090"/>
            <a:ext cx="1230436" cy="123043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1E3D5A-BF08-1E33-C0FA-D5C8FAAD74B6}"/>
              </a:ext>
            </a:extLst>
          </p:cNvPr>
          <p:cNvSpPr txBox="1"/>
          <p:nvPr/>
        </p:nvSpPr>
        <p:spPr>
          <a:xfrm>
            <a:off x="1263495" y="5139389"/>
            <a:ext cx="2359399" cy="83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92D050"/>
                </a:solidFill>
              </a:rPr>
              <a:t>+</a:t>
            </a:r>
            <a:r>
              <a:rPr lang="pt-BR" sz="2800" b="1" dirty="0">
                <a:solidFill>
                  <a:srgbClr val="00B0F0"/>
                </a:solidFill>
              </a:rPr>
              <a:t>115</a:t>
            </a:r>
            <a:r>
              <a:rPr lang="pt-BR" sz="2800" b="1" dirty="0">
                <a:solidFill>
                  <a:srgbClr val="92D050"/>
                </a:solidFill>
              </a:rPr>
              <a:t> </a:t>
            </a:r>
            <a:r>
              <a:rPr lang="pt-BR" sz="2800" b="1" dirty="0">
                <a:solidFill>
                  <a:srgbClr val="17A7E0"/>
                </a:solidFill>
              </a:rPr>
              <a:t>MIL</a:t>
            </a:r>
          </a:p>
          <a:p>
            <a:pPr algn="ctr">
              <a:lnSpc>
                <a:spcPct val="80000"/>
              </a:lnSpc>
            </a:pPr>
            <a:r>
              <a:rPr lang="pt-BR" sz="1600" dirty="0">
                <a:solidFill>
                  <a:srgbClr val="002060"/>
                </a:solidFill>
              </a:rPr>
              <a:t>veículos</a:t>
            </a:r>
          </a:p>
          <a:p>
            <a:pPr algn="ctr">
              <a:lnSpc>
                <a:spcPct val="80000"/>
              </a:lnSpc>
            </a:pPr>
            <a:r>
              <a:rPr lang="pt-BR" sz="1600" dirty="0">
                <a:solidFill>
                  <a:srgbClr val="002060"/>
                </a:solidFill>
              </a:rPr>
              <a:t>recuperados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F88EB89-FD4E-0506-DDF5-36B1B31BC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6987" y="4400271"/>
            <a:ext cx="546225" cy="54622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76304F-B338-9557-9B43-A039B5CA3F85}"/>
              </a:ext>
            </a:extLst>
          </p:cNvPr>
          <p:cNvSpPr txBox="1"/>
          <p:nvPr/>
        </p:nvSpPr>
        <p:spPr>
          <a:xfrm>
            <a:off x="4886388" y="4475784"/>
            <a:ext cx="1963831" cy="42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COBERTURA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em todo o país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91B2AFBF-CF7A-162A-6914-EB4CA7DBE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812" y="5400322"/>
            <a:ext cx="552575" cy="546224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EB678C22-BFA7-0EC4-F1D3-2316212A2772}"/>
              </a:ext>
            </a:extLst>
          </p:cNvPr>
          <p:cNvSpPr txBox="1"/>
          <p:nvPr/>
        </p:nvSpPr>
        <p:spPr>
          <a:xfrm>
            <a:off x="4886388" y="5398830"/>
            <a:ext cx="1401855" cy="6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CENTRAL DE</a:t>
            </a:r>
          </a:p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EMERGÊNCIA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e assistência 24 horas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1BB59043-B269-AC74-56DC-9B872F4CA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6277" y="2920639"/>
            <a:ext cx="539944" cy="539944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7428E1C4-994E-7024-29AA-E24D07D6C64D}"/>
              </a:ext>
            </a:extLst>
          </p:cNvPr>
          <p:cNvSpPr txBox="1"/>
          <p:nvPr/>
        </p:nvSpPr>
        <p:spPr>
          <a:xfrm>
            <a:off x="7732538" y="2909715"/>
            <a:ext cx="2466975" cy="6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LÍDER EM</a:t>
            </a:r>
          </a:p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RECUPERAÇÃO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9 a cada 10 carros roubados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A4BF26E-2A2A-B58D-86D8-11B9EAAB7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6277" y="3896587"/>
            <a:ext cx="539943" cy="533737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889FA4B2-624E-BBBD-D55E-79C2BB8A9DFF}"/>
              </a:ext>
            </a:extLst>
          </p:cNvPr>
          <p:cNvSpPr txBox="1"/>
          <p:nvPr/>
        </p:nvSpPr>
        <p:spPr>
          <a:xfrm>
            <a:off x="7732538" y="3862076"/>
            <a:ext cx="2466975" cy="6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CENTRAL DE EMERGÊNCIA</a:t>
            </a:r>
          </a:p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E ASSISTÊNCIA 24H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para você e seu carro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EA088B3D-3204-1541-D193-66C674AA6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517" y="4904074"/>
            <a:ext cx="527602" cy="533737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4C407491-D35E-3829-C7D8-1488DD7F7EA3}"/>
              </a:ext>
            </a:extLst>
          </p:cNvPr>
          <p:cNvSpPr txBox="1"/>
          <p:nvPr/>
        </p:nvSpPr>
        <p:spPr>
          <a:xfrm>
            <a:off x="7730608" y="4930708"/>
            <a:ext cx="2466975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INSTALAÇÃO</a:t>
            </a:r>
          </a:p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GRATUITA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D6665532-0A3A-7330-0EE2-F6FE7760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380" y="5804803"/>
            <a:ext cx="533737" cy="533737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C256DE4D-6D4C-EDFE-DB8B-92AEB0F6C3AC}"/>
              </a:ext>
            </a:extLst>
          </p:cNvPr>
          <p:cNvSpPr txBox="1"/>
          <p:nvPr/>
        </p:nvSpPr>
        <p:spPr>
          <a:xfrm>
            <a:off x="7732538" y="5880112"/>
            <a:ext cx="2466975" cy="42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PARA TODO MUNDO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Motoristas de APP, taxistas e PCD.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3C9AA41-8EB3-401D-D203-172DED2127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56" y="581755"/>
            <a:ext cx="1648914" cy="16566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64C2A14-605E-820E-FF1D-56E5986B5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811" y="3397101"/>
            <a:ext cx="546225" cy="5462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1184B30-0C6D-A8E4-26E6-9D38C8ACF6B3}"/>
              </a:ext>
            </a:extLst>
          </p:cNvPr>
          <p:cNvSpPr txBox="1"/>
          <p:nvPr/>
        </p:nvSpPr>
        <p:spPr>
          <a:xfrm>
            <a:off x="4883212" y="3368080"/>
            <a:ext cx="1963831" cy="6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SEU DINHEIRO</a:t>
            </a:r>
          </a:p>
          <a:p>
            <a:pPr>
              <a:lnSpc>
                <a:spcPct val="8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DE VOLTA</a:t>
            </a:r>
          </a:p>
          <a:p>
            <a:pPr>
              <a:lnSpc>
                <a:spcPct val="80000"/>
              </a:lnSpc>
            </a:pPr>
            <a:r>
              <a:rPr lang="pt-BR" sz="1050" dirty="0">
                <a:solidFill>
                  <a:srgbClr val="002060"/>
                </a:solidFill>
              </a:rPr>
              <a:t>em caso de não recuperação</a:t>
            </a:r>
          </a:p>
        </p:txBody>
      </p:sp>
    </p:spTree>
    <p:extLst>
      <p:ext uri="{BB962C8B-B14F-4D97-AF65-F5344CB8AC3E}">
        <p14:creationId xmlns:p14="http://schemas.microsoft.com/office/powerpoint/2010/main" val="42359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F4CDD51-0F94-BBC5-EDBB-95FD9FE9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B3530C4-33A1-078C-3ED1-AEA5A1CB9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6F0F5EC-A89E-6DA5-8FB3-3FC35BB8A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05" y="-20024"/>
            <a:ext cx="2562070" cy="686113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E66B80A-F1DD-27AE-ED97-3CB545EA9433}"/>
              </a:ext>
            </a:extLst>
          </p:cNvPr>
          <p:cNvSpPr/>
          <p:nvPr/>
        </p:nvSpPr>
        <p:spPr>
          <a:xfrm>
            <a:off x="526210" y="0"/>
            <a:ext cx="45719" cy="26482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3B3A08-B591-DB88-6E2F-6D465BF86F67}"/>
              </a:ext>
            </a:extLst>
          </p:cNvPr>
          <p:cNvSpPr/>
          <p:nvPr/>
        </p:nvSpPr>
        <p:spPr>
          <a:xfrm>
            <a:off x="3077295" y="2536166"/>
            <a:ext cx="74759" cy="43218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46C7A6-827B-609A-B730-E6C5F8519C31}"/>
              </a:ext>
            </a:extLst>
          </p:cNvPr>
          <p:cNvSpPr txBox="1"/>
          <p:nvPr/>
        </p:nvSpPr>
        <p:spPr>
          <a:xfrm>
            <a:off x="673824" y="1950286"/>
            <a:ext cx="2509557" cy="94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2300" b="1" dirty="0">
                <a:solidFill>
                  <a:schemeClr val="bg1"/>
                </a:solidFill>
              </a:rPr>
              <a:t>APP</a:t>
            </a:r>
          </a:p>
          <a:p>
            <a:pPr>
              <a:lnSpc>
                <a:spcPct val="80000"/>
              </a:lnSpc>
            </a:pPr>
            <a:r>
              <a:rPr lang="pt-BR" sz="2300" b="1" dirty="0">
                <a:solidFill>
                  <a:schemeClr val="bg1"/>
                </a:solidFill>
              </a:rPr>
              <a:t>ITURAN</a:t>
            </a:r>
          </a:p>
          <a:p>
            <a:pPr>
              <a:lnSpc>
                <a:spcPct val="80000"/>
              </a:lnSpc>
            </a:pPr>
            <a:r>
              <a:rPr lang="pt-BR" sz="2300" b="1" dirty="0">
                <a:solidFill>
                  <a:schemeClr val="bg1"/>
                </a:solidFill>
              </a:rPr>
              <a:t>DIGITAL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E7B22C-32BD-6814-7C75-99AEE10AA934}"/>
              </a:ext>
            </a:extLst>
          </p:cNvPr>
          <p:cNvSpPr txBox="1"/>
          <p:nvPr/>
        </p:nvSpPr>
        <p:spPr>
          <a:xfrm>
            <a:off x="673823" y="3004884"/>
            <a:ext cx="31045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dirty="0">
                <a:solidFill>
                  <a:srgbClr val="00B0F0"/>
                </a:solidFill>
              </a:rPr>
              <a:t>Monitoramento do carro</a:t>
            </a:r>
          </a:p>
          <a:p>
            <a:pPr>
              <a:lnSpc>
                <a:spcPct val="90000"/>
              </a:lnSpc>
            </a:pPr>
            <a:r>
              <a:rPr lang="pt-BR" sz="1400" b="1" dirty="0">
                <a:solidFill>
                  <a:srgbClr val="00B0F0"/>
                </a:solidFill>
              </a:rPr>
              <a:t>ou moto em tempo real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1DDFEF-89BB-B696-2B98-576D4DA2045C}"/>
              </a:ext>
            </a:extLst>
          </p:cNvPr>
          <p:cNvSpPr/>
          <p:nvPr/>
        </p:nvSpPr>
        <p:spPr>
          <a:xfrm>
            <a:off x="449088" y="3667188"/>
            <a:ext cx="2524690" cy="4801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Clube de vantagens</a:t>
            </a:r>
          </a:p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para o cliente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BC5AD51-C018-A56C-B50D-463CE9946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1" y="583550"/>
            <a:ext cx="1392268" cy="112916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8773AD0B-9E0B-8A5E-855C-D8A5E8752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861" y="993199"/>
            <a:ext cx="3530081" cy="4464700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7E5464B3-69A1-CD2B-7E81-58043D547BED}"/>
              </a:ext>
            </a:extLst>
          </p:cNvPr>
          <p:cNvSpPr txBox="1"/>
          <p:nvPr/>
        </p:nvSpPr>
        <p:spPr>
          <a:xfrm>
            <a:off x="4434152" y="1662335"/>
            <a:ext cx="13379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Clube de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Vantagens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3B2CC88B-4599-3D55-A076-1DAC494FC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82" y="1637043"/>
            <a:ext cx="590931" cy="590931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7C58B8F3-8927-AE92-9A8B-3ECDD289EDE6}"/>
              </a:ext>
            </a:extLst>
          </p:cNvPr>
          <p:cNvSpPr txBox="1"/>
          <p:nvPr/>
        </p:nvSpPr>
        <p:spPr>
          <a:xfrm>
            <a:off x="4402108" y="2827939"/>
            <a:ext cx="13379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Chat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10DBAB4E-99CF-D1CD-665D-6DA427C3E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138" y="2669297"/>
            <a:ext cx="590931" cy="590931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991BD3C2-DC32-1802-B987-2533E0EAA6B5}"/>
              </a:ext>
            </a:extLst>
          </p:cNvPr>
          <p:cNvSpPr txBox="1"/>
          <p:nvPr/>
        </p:nvSpPr>
        <p:spPr>
          <a:xfrm>
            <a:off x="4412424" y="3772790"/>
            <a:ext cx="13379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Apólice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Digital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5F81A1C2-D5A5-357A-C379-2D95D0535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8454" y="3736417"/>
            <a:ext cx="590931" cy="590931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B0A19EF0-982D-C5ED-FFFE-305D35A6BCBF}"/>
              </a:ext>
            </a:extLst>
          </p:cNvPr>
          <p:cNvSpPr txBox="1"/>
          <p:nvPr/>
        </p:nvSpPr>
        <p:spPr>
          <a:xfrm>
            <a:off x="4385147" y="4821779"/>
            <a:ext cx="13379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2ª Via do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Boleto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1B536B1C-FEC9-0A97-81BE-D8EFBCA2B7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4354" y="4785406"/>
            <a:ext cx="584576" cy="590931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043BD050-BBBB-61D6-E3BC-5386D38596CE}"/>
              </a:ext>
            </a:extLst>
          </p:cNvPr>
          <p:cNvSpPr txBox="1"/>
          <p:nvPr/>
        </p:nvSpPr>
        <p:spPr>
          <a:xfrm>
            <a:off x="6774403" y="3775923"/>
            <a:ext cx="13379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Débito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Automático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72E96C42-403F-4604-8EDE-8C004B9DE1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610" y="3742727"/>
            <a:ext cx="584576" cy="584576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5E343C77-EE8C-5C5C-CA84-35D19505A4D7}"/>
              </a:ext>
            </a:extLst>
          </p:cNvPr>
          <p:cNvSpPr txBox="1"/>
          <p:nvPr/>
        </p:nvSpPr>
        <p:spPr>
          <a:xfrm>
            <a:off x="6774403" y="1687593"/>
            <a:ext cx="13379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Assistência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24 Horas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1A3365F1-37AA-70E2-8D89-F2A6F8EA90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610" y="1657757"/>
            <a:ext cx="584576" cy="577856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89155266-3D8F-0175-1244-96E33AF6E5F8}"/>
              </a:ext>
            </a:extLst>
          </p:cNvPr>
          <p:cNvSpPr txBox="1"/>
          <p:nvPr/>
        </p:nvSpPr>
        <p:spPr>
          <a:xfrm>
            <a:off x="6753683" y="2698239"/>
            <a:ext cx="175279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Central de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Relacionamento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4923EB89-1868-21D7-1E5C-34940930D2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251" y="2668403"/>
            <a:ext cx="577856" cy="577856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027313B8-EE03-64DD-6865-AE09E8F7811D}"/>
              </a:ext>
            </a:extLst>
          </p:cNvPr>
          <p:cNvSpPr txBox="1"/>
          <p:nvPr/>
        </p:nvSpPr>
        <p:spPr>
          <a:xfrm>
            <a:off x="6791062" y="4845050"/>
            <a:ext cx="175279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Histórico de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Pagamentos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F2E614E7-B4DE-AAE1-F859-E2026FAB43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737" y="4815214"/>
            <a:ext cx="571642" cy="577856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4C9FD952-6C1E-93B2-5E68-01976FD0450A}"/>
              </a:ext>
            </a:extLst>
          </p:cNvPr>
          <p:cNvSpPr txBox="1"/>
          <p:nvPr/>
        </p:nvSpPr>
        <p:spPr>
          <a:xfrm>
            <a:off x="4378679" y="5875526"/>
            <a:ext cx="463020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Fale Conosco: </a:t>
            </a:r>
            <a:r>
              <a:rPr lang="pt-BR" b="1" dirty="0">
                <a:solidFill>
                  <a:srgbClr val="92D050"/>
                </a:solidFill>
              </a:rPr>
              <a:t>CAP (011) 3616 9090 </a:t>
            </a:r>
            <a:r>
              <a:rPr lang="pt-BR" b="1" dirty="0">
                <a:solidFill>
                  <a:srgbClr val="00B0F0"/>
                </a:solidFill>
              </a:rPr>
              <a:t>- Opção </a:t>
            </a:r>
            <a:r>
              <a:rPr lang="pt-BR" b="1" dirty="0">
                <a:solidFill>
                  <a:srgbClr val="92D050"/>
                </a:solidFill>
              </a:rPr>
              <a:t>01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Demais localidades </a:t>
            </a:r>
            <a:r>
              <a:rPr lang="pt-BR" b="1" dirty="0">
                <a:solidFill>
                  <a:srgbClr val="92D050"/>
                </a:solidFill>
              </a:rPr>
              <a:t>0800 750 0023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F199B5BE-2485-CB52-286C-8188E2DDCA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4354" y="5848797"/>
            <a:ext cx="571642" cy="571642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7E5464B3-69A1-CD2B-7E81-58043D547BED}"/>
              </a:ext>
            </a:extLst>
          </p:cNvPr>
          <p:cNvSpPr txBox="1"/>
          <p:nvPr/>
        </p:nvSpPr>
        <p:spPr>
          <a:xfrm>
            <a:off x="4434152" y="608842"/>
            <a:ext cx="196664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Mapa de Calor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(Áreas de Riscos)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3B2CC88B-4599-3D55-A076-1DAC494FC57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82" y="624493"/>
            <a:ext cx="590931" cy="509044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A235E903-85D2-42E9-5208-C1BACE6A16F9}"/>
              </a:ext>
            </a:extLst>
          </p:cNvPr>
          <p:cNvSpPr txBox="1"/>
          <p:nvPr/>
        </p:nvSpPr>
        <p:spPr>
          <a:xfrm>
            <a:off x="6780745" y="613386"/>
            <a:ext cx="175279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Monitoramento</a:t>
            </a:r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00B0F0"/>
                </a:solidFill>
              </a:rPr>
              <a:t>Mobile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B5FF29CA-C0FD-ECBF-3607-5CC2F7315C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313" y="583550"/>
            <a:ext cx="577856" cy="5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2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-119064"/>
            <a:ext cx="1219375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34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076314A-9FA7-07AC-33D5-39A12D987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866C9A-7851-94B5-A7FE-6595D8302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93A5950-D847-933D-95D2-B5DA71FE0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5" y="0"/>
            <a:ext cx="3391796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7A353DB-7B25-4F87-25ED-79985B7E54CF}"/>
              </a:ext>
            </a:extLst>
          </p:cNvPr>
          <p:cNvSpPr/>
          <p:nvPr/>
        </p:nvSpPr>
        <p:spPr>
          <a:xfrm>
            <a:off x="526210" y="0"/>
            <a:ext cx="45719" cy="26482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0DC36B4-AA4A-02EE-B22C-DE3A68104D10}"/>
              </a:ext>
            </a:extLst>
          </p:cNvPr>
          <p:cNvSpPr/>
          <p:nvPr/>
        </p:nvSpPr>
        <p:spPr>
          <a:xfrm>
            <a:off x="3908057" y="2536166"/>
            <a:ext cx="74759" cy="43218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7A3686F-E8C8-CE0A-370F-CF01EA425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40" y="1848835"/>
            <a:ext cx="6569492" cy="271926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FC97442-2569-6E7B-1EB9-6B2A9E707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5" y="434799"/>
            <a:ext cx="1874206" cy="862631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78077FB-4B64-FF13-97EA-8D64BB36F51D}"/>
              </a:ext>
            </a:extLst>
          </p:cNvPr>
          <p:cNvSpPr txBox="1"/>
          <p:nvPr/>
        </p:nvSpPr>
        <p:spPr>
          <a:xfrm>
            <a:off x="673824" y="1758106"/>
            <a:ext cx="3104505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MULTINACIONAL</a:t>
            </a:r>
          </a:p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ISRAELENSE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A50A7E7-316B-9CA7-0527-F9F37D623ACD}"/>
              </a:ext>
            </a:extLst>
          </p:cNvPr>
          <p:cNvSpPr txBox="1"/>
          <p:nvPr/>
        </p:nvSpPr>
        <p:spPr>
          <a:xfrm>
            <a:off x="673823" y="2755896"/>
            <a:ext cx="310450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Líder mundial em</a:t>
            </a:r>
          </a:p>
          <a:p>
            <a:pPr>
              <a:lnSpc>
                <a:spcPct val="9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tecnologia emergente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7D9ABB5-10CA-7B8F-803A-DE00F42BE685}"/>
              </a:ext>
            </a:extLst>
          </p:cNvPr>
          <p:cNvSpPr/>
          <p:nvPr/>
        </p:nvSpPr>
        <p:spPr>
          <a:xfrm>
            <a:off x="431952" y="3525925"/>
            <a:ext cx="2657567" cy="3278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Opera em mais de 30 países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90176EB-AED5-A3D7-87FE-B9733505D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62" y="523630"/>
            <a:ext cx="540000" cy="5400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61C7FE3B-3903-333A-FBB1-87BC61C98B11}"/>
              </a:ext>
            </a:extLst>
          </p:cNvPr>
          <p:cNvSpPr txBox="1"/>
          <p:nvPr/>
        </p:nvSpPr>
        <p:spPr>
          <a:xfrm>
            <a:off x="4625538" y="1128282"/>
            <a:ext cx="12242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Fundação</a:t>
            </a:r>
          </a:p>
          <a:p>
            <a:pPr algn="ctr">
              <a:lnSpc>
                <a:spcPct val="80000"/>
              </a:lnSpc>
            </a:pPr>
            <a:r>
              <a:rPr lang="pt-BR" sz="2000" b="1" dirty="0">
                <a:solidFill>
                  <a:srgbClr val="00B0F0"/>
                </a:solidFill>
              </a:rPr>
              <a:t>1995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9C0B8696-1EFF-3F1C-3D10-39E7287F7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5750" y="523630"/>
            <a:ext cx="540000" cy="54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797C479-FEAA-AE3D-9EEF-6E3800B50E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938" y="523630"/>
            <a:ext cx="540000" cy="54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C543742-38B8-80CC-F3CF-BAFF09C36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4126" y="523630"/>
            <a:ext cx="540000" cy="540000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F436AEE8-778A-D316-66F8-59BF0706FE5A}"/>
              </a:ext>
            </a:extLst>
          </p:cNvPr>
          <p:cNvSpPr txBox="1"/>
          <p:nvPr/>
        </p:nvSpPr>
        <p:spPr>
          <a:xfrm>
            <a:off x="6513625" y="1128281"/>
            <a:ext cx="12242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Colaboradores</a:t>
            </a:r>
          </a:p>
          <a:p>
            <a:pPr algn="ctr">
              <a:lnSpc>
                <a:spcPct val="80000"/>
              </a:lnSpc>
            </a:pPr>
            <a:r>
              <a:rPr lang="pt-BR" sz="2000" b="1" dirty="0">
                <a:solidFill>
                  <a:srgbClr val="00B0F0"/>
                </a:solidFill>
              </a:rPr>
              <a:t>+3.200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C249524-704A-C9CF-1E48-78D3637119E7}"/>
              </a:ext>
            </a:extLst>
          </p:cNvPr>
          <p:cNvSpPr txBox="1"/>
          <p:nvPr/>
        </p:nvSpPr>
        <p:spPr>
          <a:xfrm>
            <a:off x="7983519" y="1128281"/>
            <a:ext cx="20528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Empresa listada na</a:t>
            </a:r>
          </a:p>
          <a:p>
            <a:pPr algn="ctr">
              <a:lnSpc>
                <a:spcPct val="80000"/>
              </a:lnSpc>
            </a:pPr>
            <a:r>
              <a:rPr lang="pt-BR" sz="2000" b="1" dirty="0">
                <a:solidFill>
                  <a:srgbClr val="00B0F0"/>
                </a:solidFill>
              </a:rPr>
              <a:t>NASDAQ/ITRN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85A2F9F-6A9F-2CC9-1D97-DA8F7DF152EF}"/>
              </a:ext>
            </a:extLst>
          </p:cNvPr>
          <p:cNvSpPr txBox="1"/>
          <p:nvPr/>
        </p:nvSpPr>
        <p:spPr>
          <a:xfrm>
            <a:off x="9971454" y="1128281"/>
            <a:ext cx="1845344" cy="542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Capitalização de Mercado</a:t>
            </a:r>
          </a:p>
          <a:p>
            <a:pPr algn="ctr">
              <a:lnSpc>
                <a:spcPct val="80000"/>
              </a:lnSpc>
            </a:pPr>
            <a:r>
              <a:rPr lang="pt-BR" sz="2400" b="1" dirty="0">
                <a:solidFill>
                  <a:srgbClr val="00B0F0"/>
                </a:solidFill>
              </a:rPr>
              <a:t>USD 700M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7CD24E8D-7979-F5F5-EED0-2BEABBED88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25" y="4820563"/>
            <a:ext cx="540000" cy="540000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B5C54193-2032-CEBE-4C7F-B68F8DD3514A}"/>
              </a:ext>
            </a:extLst>
          </p:cNvPr>
          <p:cNvSpPr txBox="1"/>
          <p:nvPr/>
        </p:nvSpPr>
        <p:spPr>
          <a:xfrm>
            <a:off x="5507655" y="5407963"/>
            <a:ext cx="1471939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000" b="1" dirty="0">
                <a:solidFill>
                  <a:srgbClr val="92D050"/>
                </a:solidFill>
              </a:rPr>
              <a:t>+</a:t>
            </a:r>
            <a:r>
              <a:rPr lang="pt-BR" sz="2000" b="1" dirty="0">
                <a:solidFill>
                  <a:srgbClr val="00B0F0"/>
                </a:solidFill>
              </a:rPr>
              <a:t>2 MILHÕES</a:t>
            </a:r>
          </a:p>
          <a:p>
            <a:pPr algn="ctr"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Rastreadores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71CB3F6-CF37-0411-F9A4-C4E06E0A4F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7813" y="4820563"/>
            <a:ext cx="540000" cy="54000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74E73F53-29D0-637C-FB17-8ECEA81B55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001" y="4820563"/>
            <a:ext cx="540000" cy="540000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D0224752-5666-E487-7B41-037BC1727899}"/>
              </a:ext>
            </a:extLst>
          </p:cNvPr>
          <p:cNvSpPr txBox="1"/>
          <p:nvPr/>
        </p:nvSpPr>
        <p:spPr>
          <a:xfrm>
            <a:off x="7168759" y="5427796"/>
            <a:ext cx="1918107" cy="63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000" b="1" dirty="0">
                <a:solidFill>
                  <a:srgbClr val="92D050"/>
                </a:solidFill>
              </a:rPr>
              <a:t>+</a:t>
            </a:r>
            <a:r>
              <a:rPr lang="pt-BR" sz="2000" b="1" dirty="0">
                <a:solidFill>
                  <a:srgbClr val="00B0F0"/>
                </a:solidFill>
              </a:rPr>
              <a:t>95%</a:t>
            </a:r>
          </a:p>
          <a:p>
            <a:pPr algn="ctr"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de eficiência na</a:t>
            </a:r>
          </a:p>
          <a:p>
            <a:pPr algn="ctr"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recuperação de veículos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2787417-DF6D-9D3E-EDD1-939DECE68D65}"/>
              </a:ext>
            </a:extLst>
          </p:cNvPr>
          <p:cNvSpPr txBox="1"/>
          <p:nvPr/>
        </p:nvSpPr>
        <p:spPr>
          <a:xfrm>
            <a:off x="9048378" y="5421289"/>
            <a:ext cx="1918107" cy="63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000" b="1" dirty="0">
                <a:solidFill>
                  <a:srgbClr val="00B0F0"/>
                </a:solidFill>
              </a:rPr>
              <a:t> 8 a cada 10 </a:t>
            </a:r>
            <a:r>
              <a:rPr lang="pt-BR" sz="1200" dirty="0">
                <a:solidFill>
                  <a:srgbClr val="002060"/>
                </a:solidFill>
              </a:rPr>
              <a:t>clientes utiliza o aplicativo Ituran Digital Br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0F0258BE-7C94-C3EF-31D0-90B4C1E1839B}"/>
              </a:ext>
            </a:extLst>
          </p:cNvPr>
          <p:cNvSpPr/>
          <p:nvPr/>
        </p:nvSpPr>
        <p:spPr>
          <a:xfrm>
            <a:off x="4804913" y="3588589"/>
            <a:ext cx="119527" cy="119527"/>
          </a:xfrm>
          <a:prstGeom prst="ellipse">
            <a:avLst/>
          </a:prstGeom>
          <a:solidFill>
            <a:srgbClr val="36A8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C22F9193-10A2-AEA1-DE2F-081FD4D6B013}"/>
              </a:ext>
            </a:extLst>
          </p:cNvPr>
          <p:cNvSpPr txBox="1"/>
          <p:nvPr/>
        </p:nvSpPr>
        <p:spPr>
          <a:xfrm>
            <a:off x="4904474" y="3533309"/>
            <a:ext cx="1008516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Sede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5D96E550-323C-8869-1B9C-F142AC91C7BB}"/>
              </a:ext>
            </a:extLst>
          </p:cNvPr>
          <p:cNvSpPr/>
          <p:nvPr/>
        </p:nvSpPr>
        <p:spPr>
          <a:xfrm>
            <a:off x="4801847" y="3787116"/>
            <a:ext cx="119527" cy="119527"/>
          </a:xfrm>
          <a:prstGeom prst="ellipse">
            <a:avLst/>
          </a:prstGeom>
          <a:solidFill>
            <a:srgbClr val="17A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CBFFE20-AA62-B573-92DD-8072332DBDC2}"/>
              </a:ext>
            </a:extLst>
          </p:cNvPr>
          <p:cNvSpPr txBox="1"/>
          <p:nvPr/>
        </p:nvSpPr>
        <p:spPr>
          <a:xfrm>
            <a:off x="4901408" y="3731836"/>
            <a:ext cx="1008516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Subsidiárias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5F95B14D-0618-4204-BB82-384B0F9C8505}"/>
              </a:ext>
            </a:extLst>
          </p:cNvPr>
          <p:cNvSpPr/>
          <p:nvPr/>
        </p:nvSpPr>
        <p:spPr>
          <a:xfrm>
            <a:off x="4801847" y="3991506"/>
            <a:ext cx="119527" cy="119527"/>
          </a:xfrm>
          <a:prstGeom prst="ellipse">
            <a:avLst/>
          </a:prstGeom>
          <a:solidFill>
            <a:srgbClr val="97C9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3560A723-3F75-3975-681E-B17A0532603B}"/>
              </a:ext>
            </a:extLst>
          </p:cNvPr>
          <p:cNvSpPr txBox="1"/>
          <p:nvPr/>
        </p:nvSpPr>
        <p:spPr>
          <a:xfrm>
            <a:off x="4901408" y="3936226"/>
            <a:ext cx="1008516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200" dirty="0">
                <a:solidFill>
                  <a:srgbClr val="002060"/>
                </a:solidFill>
              </a:rPr>
              <a:t>Parceiros</a:t>
            </a:r>
          </a:p>
        </p:txBody>
      </p:sp>
    </p:spTree>
    <p:extLst>
      <p:ext uri="{BB962C8B-B14F-4D97-AF65-F5344CB8AC3E}">
        <p14:creationId xmlns:p14="http://schemas.microsoft.com/office/powerpoint/2010/main" val="30866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076314A-9FA7-07AC-33D5-39A12D987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866C9A-7851-94B5-A7FE-6595D8302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6B46889-C1C9-AF98-8C41-39F54BECF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4357"/>
            <a:ext cx="12192000" cy="21219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7827090-9405-6C9D-C8FB-456FBC851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87" y="581453"/>
            <a:ext cx="1874206" cy="8626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C3F2D00-DBC5-5A41-DE56-6602F97D1F30}"/>
              </a:ext>
            </a:extLst>
          </p:cNvPr>
          <p:cNvSpPr txBox="1"/>
          <p:nvPr/>
        </p:nvSpPr>
        <p:spPr>
          <a:xfrm>
            <a:off x="2613071" y="1034011"/>
            <a:ext cx="6948606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800" b="1" dirty="0">
                <a:solidFill>
                  <a:schemeClr val="bg1"/>
                </a:solidFill>
              </a:rPr>
              <a:t>BRASIL, 25 ANOS DE ATUAÇÃO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BCCFA3-CEE1-C53F-EB5F-C888634DD301}"/>
              </a:ext>
            </a:extLst>
          </p:cNvPr>
          <p:cNvSpPr txBox="1"/>
          <p:nvPr/>
        </p:nvSpPr>
        <p:spPr>
          <a:xfrm>
            <a:off x="712987" y="1532531"/>
            <a:ext cx="8445259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200" b="1" dirty="0">
                <a:solidFill>
                  <a:srgbClr val="17A7E0"/>
                </a:solidFill>
              </a:rPr>
              <a:t>Líder em monitoramento, rastreamento e recuperação de veículos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0FBA813-35C9-ED94-4799-17046380EA4A}"/>
              </a:ext>
            </a:extLst>
          </p:cNvPr>
          <p:cNvSpPr txBox="1"/>
          <p:nvPr/>
        </p:nvSpPr>
        <p:spPr>
          <a:xfrm>
            <a:off x="712987" y="1862946"/>
            <a:ext cx="8445259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200" b="1" dirty="0">
                <a:solidFill>
                  <a:srgbClr val="92D050"/>
                </a:solidFill>
              </a:rPr>
              <a:t>com capilaridade nacional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961D5C7-6D93-69C5-D8CF-DD097F5DF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52" y="2750552"/>
            <a:ext cx="3829107" cy="398200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E0DA670-7927-9974-DF9A-3E7354D99DB8}"/>
              </a:ext>
            </a:extLst>
          </p:cNvPr>
          <p:cNvSpPr txBox="1"/>
          <p:nvPr/>
        </p:nvSpPr>
        <p:spPr>
          <a:xfrm>
            <a:off x="7432899" y="2719009"/>
            <a:ext cx="822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2060"/>
                </a:solidFill>
              </a:rPr>
              <a:t>113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27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47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668A337-D370-87B8-06E1-4836047F6FCE}"/>
              </a:ext>
            </a:extLst>
          </p:cNvPr>
          <p:cNvSpPr txBox="1"/>
          <p:nvPr/>
        </p:nvSpPr>
        <p:spPr>
          <a:xfrm>
            <a:off x="8704099" y="3250864"/>
            <a:ext cx="488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2060"/>
                </a:solidFill>
              </a:rPr>
              <a:t>316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80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132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81E2582-FF88-715B-B7EB-A8C026540C7F}"/>
              </a:ext>
            </a:extLst>
          </p:cNvPr>
          <p:cNvSpPr txBox="1"/>
          <p:nvPr/>
        </p:nvSpPr>
        <p:spPr>
          <a:xfrm>
            <a:off x="8543313" y="5498196"/>
            <a:ext cx="649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2060"/>
                </a:solidFill>
              </a:rPr>
              <a:t>1.515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202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633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69206DA-18D9-D6B8-FE23-F905CC2A431D}"/>
              </a:ext>
            </a:extLst>
          </p:cNvPr>
          <p:cNvSpPr txBox="1"/>
          <p:nvPr/>
        </p:nvSpPr>
        <p:spPr>
          <a:xfrm>
            <a:off x="5779250" y="5914393"/>
            <a:ext cx="536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2060"/>
                </a:solidFill>
              </a:rPr>
              <a:t>316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62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132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04F0E59-033D-6F31-2273-D2491A32590B}"/>
              </a:ext>
            </a:extLst>
          </p:cNvPr>
          <p:cNvSpPr txBox="1"/>
          <p:nvPr/>
        </p:nvSpPr>
        <p:spPr>
          <a:xfrm>
            <a:off x="5620363" y="4759532"/>
            <a:ext cx="475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2060"/>
                </a:solidFill>
              </a:rPr>
              <a:t>146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37</a:t>
            </a:r>
          </a:p>
          <a:p>
            <a:r>
              <a:rPr lang="pt-BR" sz="1400" b="1" dirty="0">
                <a:solidFill>
                  <a:srgbClr val="002060"/>
                </a:solidFill>
              </a:rPr>
              <a:t>61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E69F3110-BEF8-42D4-76A3-E7A31B968CC4}"/>
              </a:ext>
            </a:extLst>
          </p:cNvPr>
          <p:cNvSpPr txBox="1"/>
          <p:nvPr/>
        </p:nvSpPr>
        <p:spPr>
          <a:xfrm>
            <a:off x="9929882" y="3871216"/>
            <a:ext cx="1731321" cy="119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10000"/>
              </a:lnSpc>
            </a:pPr>
            <a:r>
              <a:rPr lang="pt-BR" sz="1200" b="1" dirty="0">
                <a:solidFill>
                  <a:srgbClr val="002060"/>
                </a:solidFill>
              </a:rPr>
              <a:t>Agentes de recuperação</a:t>
            </a:r>
          </a:p>
          <a:p>
            <a:pPr>
              <a:lnSpc>
                <a:spcPct val="210000"/>
              </a:lnSpc>
            </a:pPr>
            <a:r>
              <a:rPr lang="pt-BR" sz="1200" b="1" dirty="0">
                <a:solidFill>
                  <a:srgbClr val="002060"/>
                </a:solidFill>
              </a:rPr>
              <a:t>Lojas de instalação</a:t>
            </a:r>
          </a:p>
          <a:p>
            <a:pPr>
              <a:lnSpc>
                <a:spcPct val="210000"/>
              </a:lnSpc>
            </a:pPr>
            <a:r>
              <a:rPr lang="pt-BR" sz="1200" b="1" dirty="0">
                <a:solidFill>
                  <a:srgbClr val="002060"/>
                </a:solidFill>
              </a:rPr>
              <a:t>Técnicos</a:t>
            </a: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9F27EC3F-F5FC-AE0F-3C5F-61975E1530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67" y="4062203"/>
            <a:ext cx="353328" cy="1021438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B723A9C3-5033-6FA2-E84D-40F1EC357E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9" y="2725006"/>
            <a:ext cx="668411" cy="668411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B046E7DA-9CE3-2A7F-0291-9FCE02D5626D}"/>
              </a:ext>
            </a:extLst>
          </p:cNvPr>
          <p:cNvSpPr txBox="1"/>
          <p:nvPr/>
        </p:nvSpPr>
        <p:spPr>
          <a:xfrm>
            <a:off x="461388" y="3414794"/>
            <a:ext cx="1384002" cy="51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t-BR" sz="2400" b="1" dirty="0">
                <a:solidFill>
                  <a:srgbClr val="92D050"/>
                </a:solidFill>
              </a:rPr>
              <a:t>25 ANOS</a:t>
            </a:r>
          </a:p>
          <a:p>
            <a:pPr algn="ctr">
              <a:lnSpc>
                <a:spcPct val="7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no Brasil</a:t>
            </a: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900B070A-7D9A-CC9A-7DA3-4CFEE30B2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6518" y="2725007"/>
            <a:ext cx="664041" cy="668410"/>
          </a:xfrm>
          <a:prstGeom prst="rect">
            <a:avLst/>
          </a:prstGeom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C5C31C7A-0C9F-ED1D-4B5A-4EB8686DAEC5}"/>
              </a:ext>
            </a:extLst>
          </p:cNvPr>
          <p:cNvSpPr txBox="1"/>
          <p:nvPr/>
        </p:nvSpPr>
        <p:spPr>
          <a:xfrm>
            <a:off x="1906537" y="3409614"/>
            <a:ext cx="1384002" cy="51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t-BR" sz="2400" b="1" dirty="0">
                <a:solidFill>
                  <a:srgbClr val="92D050"/>
                </a:solidFill>
              </a:rPr>
              <a:t>+800</a:t>
            </a:r>
          </a:p>
          <a:p>
            <a:pPr algn="ctr">
              <a:lnSpc>
                <a:spcPct val="7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colaboradores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0D652F2C-E716-4B15-DD95-7AB952D13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5983" y="2724513"/>
            <a:ext cx="668411" cy="668411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8880BC1-2D50-0E3D-DDB9-ABCF58B4ACCF}"/>
              </a:ext>
            </a:extLst>
          </p:cNvPr>
          <p:cNvSpPr txBox="1"/>
          <p:nvPr/>
        </p:nvSpPr>
        <p:spPr>
          <a:xfrm>
            <a:off x="3298187" y="3415945"/>
            <a:ext cx="1384002" cy="51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t-BR" sz="2400" b="1" dirty="0">
                <a:solidFill>
                  <a:srgbClr val="92D050"/>
                </a:solidFill>
              </a:rPr>
              <a:t>+700 MIL</a:t>
            </a:r>
          </a:p>
          <a:p>
            <a:pPr algn="ctr">
              <a:lnSpc>
                <a:spcPct val="7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clientes</a:t>
            </a:r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13CA49AA-D9D1-EDD6-0CF5-26E90CCE470B}"/>
              </a:ext>
            </a:extLst>
          </p:cNvPr>
          <p:cNvSpPr/>
          <p:nvPr/>
        </p:nvSpPr>
        <p:spPr>
          <a:xfrm>
            <a:off x="9523562" y="3942030"/>
            <a:ext cx="2206650" cy="1199431"/>
          </a:xfrm>
          <a:prstGeom prst="roundRect">
            <a:avLst>
              <a:gd name="adj" fmla="val 12352"/>
            </a:avLst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B1EA2FE2-C378-BC7B-ADE2-DA608419C5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28" y="4129677"/>
            <a:ext cx="668411" cy="668411"/>
          </a:xfrm>
          <a:prstGeom prst="rect">
            <a:avLst/>
          </a:prstGeom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B5ECA226-964E-CCB8-2A68-F83B320409CC}"/>
              </a:ext>
            </a:extLst>
          </p:cNvPr>
          <p:cNvSpPr txBox="1"/>
          <p:nvPr/>
        </p:nvSpPr>
        <p:spPr>
          <a:xfrm>
            <a:off x="497064" y="4835344"/>
            <a:ext cx="1384002" cy="51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Mais </a:t>
            </a:r>
            <a:r>
              <a:rPr lang="pt-BR" sz="2400" b="1" dirty="0">
                <a:solidFill>
                  <a:srgbClr val="92D050"/>
                </a:solidFill>
              </a:rPr>
              <a:t>+13K</a:t>
            </a:r>
          </a:p>
          <a:p>
            <a:pPr algn="ctr">
              <a:lnSpc>
                <a:spcPct val="7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parceiros</a:t>
            </a:r>
          </a:p>
        </p:txBody>
      </p:sp>
      <p:pic>
        <p:nvPicPr>
          <p:cNvPr id="59" name="Imagem 58">
            <a:extLst>
              <a:ext uri="{FF2B5EF4-FFF2-40B4-BE49-F238E27FC236}">
                <a16:creationId xmlns:a16="http://schemas.microsoft.com/office/drawing/2014/main" id="{B0ACC444-7316-8D22-450D-C50E3E7A5E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2452" y="4129677"/>
            <a:ext cx="668411" cy="668411"/>
          </a:xfrm>
          <a:prstGeom prst="rect">
            <a:avLst/>
          </a:pr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30A0C20B-033D-6E50-E437-9935AAAB6403}"/>
              </a:ext>
            </a:extLst>
          </p:cNvPr>
          <p:cNvSpPr txBox="1"/>
          <p:nvPr/>
        </p:nvSpPr>
        <p:spPr>
          <a:xfrm>
            <a:off x="3298187" y="4830556"/>
            <a:ext cx="1384002" cy="72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t-BR" sz="2400" b="1" dirty="0">
                <a:solidFill>
                  <a:srgbClr val="92D050"/>
                </a:solidFill>
              </a:rPr>
              <a:t>2,4K </a:t>
            </a:r>
            <a:r>
              <a:rPr lang="pt-BR" sz="2000" b="1" dirty="0">
                <a:solidFill>
                  <a:srgbClr val="002060"/>
                </a:solidFill>
              </a:rPr>
              <a:t>Agentes</a:t>
            </a:r>
            <a:endParaRPr lang="pt-BR" sz="2400" b="1" dirty="0">
              <a:solidFill>
                <a:srgbClr val="92D050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de Recuperação</a:t>
            </a: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6F39C11B-6AE3-2224-414A-7E30CE643B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339" y="4131553"/>
            <a:ext cx="668411" cy="664259"/>
          </a:xfrm>
          <a:prstGeom prst="rect">
            <a:avLst/>
          </a:prstGeom>
        </p:spPr>
      </p:pic>
      <p:sp>
        <p:nvSpPr>
          <p:cNvPr id="62" name="CaixaDeTexto 61">
            <a:extLst>
              <a:ext uri="{FF2B5EF4-FFF2-40B4-BE49-F238E27FC236}">
                <a16:creationId xmlns:a16="http://schemas.microsoft.com/office/drawing/2014/main" id="{ED7EC620-BC30-DF6A-9A6B-3C0648035415}"/>
              </a:ext>
            </a:extLst>
          </p:cNvPr>
          <p:cNvSpPr txBox="1"/>
          <p:nvPr/>
        </p:nvSpPr>
        <p:spPr>
          <a:xfrm>
            <a:off x="1895664" y="4820086"/>
            <a:ext cx="1428527" cy="51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t-BR" sz="2400" b="1" dirty="0">
                <a:solidFill>
                  <a:srgbClr val="92D050"/>
                </a:solidFill>
              </a:rPr>
              <a:t>+400 </a:t>
            </a:r>
            <a:r>
              <a:rPr lang="pt-BR" sz="2000" b="1" dirty="0">
                <a:solidFill>
                  <a:srgbClr val="002060"/>
                </a:solidFill>
              </a:rPr>
              <a:t>Lojas</a:t>
            </a:r>
            <a:endParaRPr lang="pt-BR" sz="2400" b="1" dirty="0">
              <a:solidFill>
                <a:srgbClr val="002060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de Instalação</a:t>
            </a:r>
          </a:p>
        </p:txBody>
      </p:sp>
      <p:pic>
        <p:nvPicPr>
          <p:cNvPr id="65" name="Imagem 64">
            <a:extLst>
              <a:ext uri="{FF2B5EF4-FFF2-40B4-BE49-F238E27FC236}">
                <a16:creationId xmlns:a16="http://schemas.microsoft.com/office/drawing/2014/main" id="{383C9A74-B0E1-5CC4-1E40-BC9E2570A1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342" y="5488301"/>
            <a:ext cx="668411" cy="664259"/>
          </a:xfrm>
          <a:prstGeom prst="rect">
            <a:avLst/>
          </a:prstGeom>
        </p:spPr>
      </p:pic>
      <p:sp>
        <p:nvSpPr>
          <p:cNvPr id="66" name="CaixaDeTexto 65">
            <a:extLst>
              <a:ext uri="{FF2B5EF4-FFF2-40B4-BE49-F238E27FC236}">
                <a16:creationId xmlns:a16="http://schemas.microsoft.com/office/drawing/2014/main" id="{07228A29-9B2D-C1C5-B45C-1FF8F45AFA14}"/>
              </a:ext>
            </a:extLst>
          </p:cNvPr>
          <p:cNvSpPr txBox="1"/>
          <p:nvPr/>
        </p:nvSpPr>
        <p:spPr>
          <a:xfrm>
            <a:off x="1755154" y="6165221"/>
            <a:ext cx="1568179" cy="51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t-BR" sz="2400" b="1" dirty="0">
                <a:solidFill>
                  <a:srgbClr val="92D050"/>
                </a:solidFill>
              </a:rPr>
              <a:t>+1.000</a:t>
            </a:r>
            <a:endParaRPr lang="pt-BR" sz="2400" b="1" dirty="0">
              <a:solidFill>
                <a:srgbClr val="002060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técnicos</a:t>
            </a:r>
          </a:p>
        </p:txBody>
      </p:sp>
    </p:spTree>
    <p:extLst>
      <p:ext uri="{BB962C8B-B14F-4D97-AF65-F5344CB8AC3E}">
        <p14:creationId xmlns:p14="http://schemas.microsoft.com/office/powerpoint/2010/main" val="37031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076314A-9FA7-07AC-33D5-39A12D987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866C9A-7851-94B5-A7FE-6595D8302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77EA48-19EB-C132-B58C-D05BB22EE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57"/>
            <a:ext cx="12192000" cy="231654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EC46E00-A525-9914-3EAE-CBB5F893876A}"/>
              </a:ext>
            </a:extLst>
          </p:cNvPr>
          <p:cNvSpPr/>
          <p:nvPr/>
        </p:nvSpPr>
        <p:spPr>
          <a:xfrm rot="16200000">
            <a:off x="9254035" y="-426788"/>
            <a:ext cx="84733" cy="579120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15FAA89-2A14-C18C-6508-0D6A8E4D5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6" y="685800"/>
            <a:ext cx="1809884" cy="14954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26C5DF9-583C-D6A2-18D9-78A97C163C67}"/>
              </a:ext>
            </a:extLst>
          </p:cNvPr>
          <p:cNvSpPr txBox="1"/>
          <p:nvPr/>
        </p:nvSpPr>
        <p:spPr>
          <a:xfrm>
            <a:off x="2617047" y="609600"/>
            <a:ext cx="4650528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JORNADA SIMPLIFICADA</a:t>
            </a:r>
          </a:p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PARA PARCEIRO E CLIENTE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952ABD-47D5-BCAB-2597-A022AD006B44}"/>
              </a:ext>
            </a:extLst>
          </p:cNvPr>
          <p:cNvSpPr txBox="1"/>
          <p:nvPr/>
        </p:nvSpPr>
        <p:spPr>
          <a:xfrm>
            <a:off x="2617045" y="1493963"/>
            <a:ext cx="42028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600" b="1" dirty="0">
                <a:solidFill>
                  <a:srgbClr val="00B0F0"/>
                </a:solidFill>
              </a:rPr>
              <a:t>Melhor oferta para o cliente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717E3E8-08AB-BCD6-6D01-3C26794E879D}"/>
              </a:ext>
            </a:extLst>
          </p:cNvPr>
          <p:cNvSpPr/>
          <p:nvPr/>
        </p:nvSpPr>
        <p:spPr>
          <a:xfrm>
            <a:off x="2501130" y="1910571"/>
            <a:ext cx="4988080" cy="3278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Com respaldo de grande seguradoras multinacionais no Brasil</a:t>
            </a:r>
          </a:p>
        </p:txBody>
      </p:sp>
      <p:pic>
        <p:nvPicPr>
          <p:cNvPr id="65" name="Imagem 64">
            <a:extLst>
              <a:ext uri="{FF2B5EF4-FFF2-40B4-BE49-F238E27FC236}">
                <a16:creationId xmlns:a16="http://schemas.microsoft.com/office/drawing/2014/main" id="{1FF2F9BA-C9DD-465C-B582-E2FBE3C65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10" y="2983005"/>
            <a:ext cx="4298926" cy="2620774"/>
          </a:xfrm>
          <a:prstGeom prst="rect">
            <a:avLst/>
          </a:prstGeom>
        </p:spPr>
      </p:pic>
      <p:sp>
        <p:nvSpPr>
          <p:cNvPr id="66" name="CaixaDeTexto 65">
            <a:extLst>
              <a:ext uri="{FF2B5EF4-FFF2-40B4-BE49-F238E27FC236}">
                <a16:creationId xmlns:a16="http://schemas.microsoft.com/office/drawing/2014/main" id="{EA8A8686-8B92-3B02-2E7D-717E4394CF85}"/>
              </a:ext>
            </a:extLst>
          </p:cNvPr>
          <p:cNvSpPr txBox="1"/>
          <p:nvPr/>
        </p:nvSpPr>
        <p:spPr>
          <a:xfrm>
            <a:off x="8032158" y="2966895"/>
            <a:ext cx="27732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400" b="1" dirty="0">
                <a:solidFill>
                  <a:srgbClr val="92D050"/>
                </a:solidFill>
              </a:rPr>
              <a:t>PORTAL DE VENDAS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46217CAC-0092-D729-E7F7-BCB84EFDE97E}"/>
              </a:ext>
            </a:extLst>
          </p:cNvPr>
          <p:cNvSpPr txBox="1"/>
          <p:nvPr/>
        </p:nvSpPr>
        <p:spPr>
          <a:xfrm>
            <a:off x="7610879" y="5674106"/>
            <a:ext cx="361578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dirty="0">
                <a:solidFill>
                  <a:srgbClr val="002060"/>
                </a:solidFill>
              </a:rPr>
              <a:t>Acesso as informações de vendas, realização</a:t>
            </a:r>
          </a:p>
          <a:p>
            <a:pPr algn="ctr">
              <a:lnSpc>
                <a:spcPct val="90000"/>
              </a:lnSpc>
            </a:pPr>
            <a:r>
              <a:rPr lang="pt-BR" sz="1200" dirty="0">
                <a:solidFill>
                  <a:srgbClr val="002060"/>
                </a:solidFill>
              </a:rPr>
              <a:t>de pedidos e acesso a comunicados em um único lugar.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F26C5DF9-583C-D6A2-18D9-78A97C163C67}"/>
              </a:ext>
            </a:extLst>
          </p:cNvPr>
          <p:cNvSpPr txBox="1"/>
          <p:nvPr/>
        </p:nvSpPr>
        <p:spPr>
          <a:xfrm>
            <a:off x="2617047" y="5002248"/>
            <a:ext cx="4650528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JORNADA SIMPLIFICADA</a:t>
            </a:r>
          </a:p>
          <a:p>
            <a:pPr>
              <a:lnSpc>
                <a:spcPct val="80000"/>
              </a:lnSpc>
            </a:pPr>
            <a:r>
              <a:rPr lang="pt-BR" sz="3200" b="1" dirty="0">
                <a:solidFill>
                  <a:schemeClr val="bg1"/>
                </a:solidFill>
              </a:rPr>
              <a:t>PARA PARCEIRO E CLIENTE</a:t>
            </a:r>
          </a:p>
        </p:txBody>
      </p:sp>
      <p:pic>
        <p:nvPicPr>
          <p:cNvPr id="113" name="Imagem 112">
            <a:extLst>
              <a:ext uri="{FF2B5EF4-FFF2-40B4-BE49-F238E27FC236}">
                <a16:creationId xmlns:a16="http://schemas.microsoft.com/office/drawing/2014/main" id="{71D5BA99-2C43-565C-D805-CE66383841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81" y="5582928"/>
            <a:ext cx="3288655" cy="675511"/>
          </a:xfrm>
          <a:prstGeom prst="rect">
            <a:avLst/>
          </a:prstGeom>
        </p:spPr>
      </p:pic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88C50A3F-CCB6-45BB-AB04-FF843F4C1198}"/>
              </a:ext>
            </a:extLst>
          </p:cNvPr>
          <p:cNvSpPr txBox="1"/>
          <p:nvPr/>
        </p:nvSpPr>
        <p:spPr>
          <a:xfrm>
            <a:off x="2414856" y="6354866"/>
            <a:ext cx="264630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100" dirty="0">
                <a:solidFill>
                  <a:srgbClr val="002060"/>
                </a:solidFill>
              </a:rPr>
              <a:t>¹ HDI, Tokio Marine e Generali para motos</a:t>
            </a:r>
          </a:p>
        </p:txBody>
      </p:sp>
      <p:pic>
        <p:nvPicPr>
          <p:cNvPr id="115" name="Imagem 114">
            <a:extLst>
              <a:ext uri="{FF2B5EF4-FFF2-40B4-BE49-F238E27FC236}">
                <a16:creationId xmlns:a16="http://schemas.microsoft.com/office/drawing/2014/main" id="{26F82F76-7C8A-39DB-C91D-0FC4A0B4F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12" y="4282139"/>
            <a:ext cx="435955" cy="342951"/>
          </a:xfrm>
          <a:prstGeom prst="rect">
            <a:avLst/>
          </a:prstGeom>
        </p:spPr>
      </p:pic>
      <p:pic>
        <p:nvPicPr>
          <p:cNvPr id="116" name="Imagem 115">
            <a:extLst>
              <a:ext uri="{FF2B5EF4-FFF2-40B4-BE49-F238E27FC236}">
                <a16:creationId xmlns:a16="http://schemas.microsoft.com/office/drawing/2014/main" id="{479898A6-2FDA-6BB1-EF0B-B97FCC22B9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56" y="4919562"/>
            <a:ext cx="285815" cy="362032"/>
          </a:xfrm>
          <a:prstGeom prst="rect">
            <a:avLst/>
          </a:prstGeom>
        </p:spPr>
      </p:pic>
      <p:pic>
        <p:nvPicPr>
          <p:cNvPr id="117" name="Imagem 116">
            <a:extLst>
              <a:ext uri="{FF2B5EF4-FFF2-40B4-BE49-F238E27FC236}">
                <a16:creationId xmlns:a16="http://schemas.microsoft.com/office/drawing/2014/main" id="{9B084821-9229-DF0E-2EC9-DCD24D8B5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33" y="5020844"/>
            <a:ext cx="329426" cy="212297"/>
          </a:xfrm>
          <a:prstGeom prst="rect">
            <a:avLst/>
          </a:prstGeom>
        </p:spPr>
      </p:pic>
      <p:pic>
        <p:nvPicPr>
          <p:cNvPr id="118" name="Imagem 117">
            <a:extLst>
              <a:ext uri="{FF2B5EF4-FFF2-40B4-BE49-F238E27FC236}">
                <a16:creationId xmlns:a16="http://schemas.microsoft.com/office/drawing/2014/main" id="{D4CF2159-E11C-3937-6B1E-8225574E6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21" y="5005124"/>
            <a:ext cx="329426" cy="212297"/>
          </a:xfrm>
          <a:prstGeom prst="rect">
            <a:avLst/>
          </a:prstGeom>
        </p:spPr>
      </p:pic>
      <p:grpSp>
        <p:nvGrpSpPr>
          <p:cNvPr id="119" name="Agrupar 118"/>
          <p:cNvGrpSpPr/>
          <p:nvPr/>
        </p:nvGrpSpPr>
        <p:grpSpPr>
          <a:xfrm>
            <a:off x="762328" y="2482287"/>
            <a:ext cx="5920534" cy="1679802"/>
            <a:chOff x="5188566" y="2373270"/>
            <a:chExt cx="5920534" cy="1356809"/>
          </a:xfrm>
        </p:grpSpPr>
        <p:sp>
          <p:nvSpPr>
            <p:cNvPr id="120" name="Retângulo Arredondado 119"/>
            <p:cNvSpPr/>
            <p:nvPr/>
          </p:nvSpPr>
          <p:spPr>
            <a:xfrm>
              <a:off x="5188566" y="2540280"/>
              <a:ext cx="5920534" cy="1189799"/>
            </a:xfrm>
            <a:prstGeom prst="roundRect">
              <a:avLst>
                <a:gd name="adj" fmla="val 18889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1" name="CaixaDeTexto 120"/>
            <p:cNvSpPr txBox="1"/>
            <p:nvPr/>
          </p:nvSpPr>
          <p:spPr>
            <a:xfrm>
              <a:off x="7165461" y="2373270"/>
              <a:ext cx="19667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rIns="36000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97C93D"/>
                  </a:solidFill>
                </a:rPr>
                <a:t>ESQUEMA GRÁFICO</a:t>
              </a:r>
            </a:p>
          </p:txBody>
        </p:sp>
      </p:grpSp>
      <p:grpSp>
        <p:nvGrpSpPr>
          <p:cNvPr id="122" name="Agrupar 121"/>
          <p:cNvGrpSpPr/>
          <p:nvPr/>
        </p:nvGrpSpPr>
        <p:grpSpPr>
          <a:xfrm>
            <a:off x="819831" y="4727596"/>
            <a:ext cx="857988" cy="797510"/>
            <a:chOff x="4690994" y="4164481"/>
            <a:chExt cx="857988" cy="797510"/>
          </a:xfrm>
        </p:grpSpPr>
        <p:sp>
          <p:nvSpPr>
            <p:cNvPr id="123" name="Retângulo Arredondado 122"/>
            <p:cNvSpPr/>
            <p:nvPr/>
          </p:nvSpPr>
          <p:spPr>
            <a:xfrm>
              <a:off x="4690994" y="4164481"/>
              <a:ext cx="857988" cy="682069"/>
            </a:xfrm>
            <a:prstGeom prst="roundRect">
              <a:avLst>
                <a:gd name="adj" fmla="val 18889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4" name="CaixaDeTexto 123"/>
            <p:cNvSpPr txBox="1"/>
            <p:nvPr/>
          </p:nvSpPr>
          <p:spPr>
            <a:xfrm>
              <a:off x="4813535" y="4700381"/>
              <a:ext cx="61291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rIns="36000" rtlCol="0">
              <a:spAutoFit/>
            </a:bodyPr>
            <a:lstStyle/>
            <a:p>
              <a:pPr algn="ctr"/>
              <a:r>
                <a:rPr lang="pt-BR" sz="1100" b="1" dirty="0">
                  <a:solidFill>
                    <a:srgbClr val="97C93D"/>
                  </a:solidFill>
                </a:rPr>
                <a:t>CLIENTES</a:t>
              </a:r>
            </a:p>
          </p:txBody>
        </p:sp>
      </p:grpSp>
      <p:grpSp>
        <p:nvGrpSpPr>
          <p:cNvPr id="125" name="Agrupar 124"/>
          <p:cNvGrpSpPr/>
          <p:nvPr/>
        </p:nvGrpSpPr>
        <p:grpSpPr>
          <a:xfrm>
            <a:off x="2519620" y="4727596"/>
            <a:ext cx="857988" cy="797510"/>
            <a:chOff x="4690994" y="4164481"/>
            <a:chExt cx="857988" cy="797510"/>
          </a:xfrm>
        </p:grpSpPr>
        <p:sp>
          <p:nvSpPr>
            <p:cNvPr id="126" name="Retângulo Arredondado 125"/>
            <p:cNvSpPr/>
            <p:nvPr/>
          </p:nvSpPr>
          <p:spPr>
            <a:xfrm>
              <a:off x="4690994" y="4164481"/>
              <a:ext cx="857988" cy="682069"/>
            </a:xfrm>
            <a:prstGeom prst="roundRect">
              <a:avLst>
                <a:gd name="adj" fmla="val 18889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7" name="CaixaDeTexto 126"/>
            <p:cNvSpPr txBox="1"/>
            <p:nvPr/>
          </p:nvSpPr>
          <p:spPr>
            <a:xfrm>
              <a:off x="4751019" y="4700381"/>
              <a:ext cx="73794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rIns="36000" rtlCol="0">
              <a:spAutoFit/>
            </a:bodyPr>
            <a:lstStyle/>
            <a:p>
              <a:pPr algn="ctr"/>
              <a:r>
                <a:rPr lang="pt-BR" sz="1100" b="1" dirty="0">
                  <a:solidFill>
                    <a:srgbClr val="97C93D"/>
                  </a:solidFill>
                </a:rPr>
                <a:t>PARCEIROS</a:t>
              </a:r>
            </a:p>
          </p:txBody>
        </p:sp>
      </p:grpSp>
      <p:grpSp>
        <p:nvGrpSpPr>
          <p:cNvPr id="128" name="Agrupar 127"/>
          <p:cNvGrpSpPr/>
          <p:nvPr/>
        </p:nvGrpSpPr>
        <p:grpSpPr>
          <a:xfrm>
            <a:off x="4219410" y="4727596"/>
            <a:ext cx="857988" cy="966787"/>
            <a:chOff x="4690994" y="4164481"/>
            <a:chExt cx="857988" cy="966787"/>
          </a:xfrm>
        </p:grpSpPr>
        <p:sp>
          <p:nvSpPr>
            <p:cNvPr id="129" name="Retângulo Arredondado 128"/>
            <p:cNvSpPr/>
            <p:nvPr/>
          </p:nvSpPr>
          <p:spPr>
            <a:xfrm>
              <a:off x="4690994" y="4164481"/>
              <a:ext cx="857988" cy="682069"/>
            </a:xfrm>
            <a:prstGeom prst="roundRect">
              <a:avLst>
                <a:gd name="adj" fmla="val 18889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0" name="CaixaDeTexto 129"/>
            <p:cNvSpPr txBox="1"/>
            <p:nvPr/>
          </p:nvSpPr>
          <p:spPr>
            <a:xfrm>
              <a:off x="4755827" y="4700381"/>
              <a:ext cx="72833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rIns="36000" rtlCol="0">
              <a:spAutoFit/>
            </a:bodyPr>
            <a:lstStyle/>
            <a:p>
              <a:pPr algn="ctr"/>
              <a:r>
                <a:rPr lang="pt-BR" sz="1100" b="1" dirty="0">
                  <a:solidFill>
                    <a:srgbClr val="97C93D"/>
                  </a:solidFill>
                </a:rPr>
                <a:t>PORTAL DE</a:t>
              </a:r>
              <a:br>
                <a:rPr lang="pt-BR" sz="1100" b="1" dirty="0">
                  <a:solidFill>
                    <a:srgbClr val="97C93D"/>
                  </a:solidFill>
                </a:rPr>
              </a:br>
              <a:r>
                <a:rPr lang="pt-BR" sz="1100" b="1" dirty="0">
                  <a:solidFill>
                    <a:srgbClr val="97C93D"/>
                  </a:solidFill>
                </a:rPr>
                <a:t>COTAÇÃO</a:t>
              </a:r>
            </a:p>
          </p:txBody>
        </p:sp>
      </p:grpSp>
      <p:grpSp>
        <p:nvGrpSpPr>
          <p:cNvPr id="131" name="Agrupar 130"/>
          <p:cNvGrpSpPr/>
          <p:nvPr/>
        </p:nvGrpSpPr>
        <p:grpSpPr>
          <a:xfrm>
            <a:off x="5919199" y="4727596"/>
            <a:ext cx="857988" cy="966787"/>
            <a:chOff x="4690994" y="4164481"/>
            <a:chExt cx="857988" cy="966787"/>
          </a:xfrm>
        </p:grpSpPr>
        <p:sp>
          <p:nvSpPr>
            <p:cNvPr id="132" name="Retângulo Arredondado 131"/>
            <p:cNvSpPr/>
            <p:nvPr/>
          </p:nvSpPr>
          <p:spPr>
            <a:xfrm>
              <a:off x="4690994" y="4164481"/>
              <a:ext cx="857988" cy="682069"/>
            </a:xfrm>
            <a:prstGeom prst="roundRect">
              <a:avLst>
                <a:gd name="adj" fmla="val 18889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3" name="CaixaDeTexto 132"/>
            <p:cNvSpPr txBox="1"/>
            <p:nvPr/>
          </p:nvSpPr>
          <p:spPr>
            <a:xfrm>
              <a:off x="4791895" y="4700381"/>
              <a:ext cx="65619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rIns="36000" rtlCol="0">
              <a:spAutoFit/>
            </a:bodyPr>
            <a:lstStyle/>
            <a:p>
              <a:pPr algn="ctr"/>
              <a:r>
                <a:rPr lang="pt-BR" sz="1100" b="1" dirty="0">
                  <a:solidFill>
                    <a:srgbClr val="97C93D"/>
                  </a:solidFill>
                </a:rPr>
                <a:t>COTAÇÃO</a:t>
              </a:r>
              <a:br>
                <a:rPr lang="pt-BR" sz="1100" b="1" dirty="0">
                  <a:solidFill>
                    <a:srgbClr val="97C93D"/>
                  </a:solidFill>
                </a:rPr>
              </a:br>
              <a:r>
                <a:rPr lang="pt-BR" sz="1100" b="1" dirty="0">
                  <a:solidFill>
                    <a:srgbClr val="97C93D"/>
                  </a:solidFill>
                </a:rPr>
                <a:t>ICS</a:t>
              </a:r>
            </a:p>
          </p:txBody>
        </p:sp>
      </p:grpSp>
      <p:pic>
        <p:nvPicPr>
          <p:cNvPr id="134" name="Imagem 133">
            <a:extLst>
              <a:ext uri="{FF2B5EF4-FFF2-40B4-BE49-F238E27FC236}">
                <a16:creationId xmlns:a16="http://schemas.microsoft.com/office/drawing/2014/main" id="{6AB0840A-2CFE-DA0C-6948-EF1BCA80FD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17781" r="23765" b="17781"/>
          <a:stretch/>
        </p:blipFill>
        <p:spPr>
          <a:xfrm>
            <a:off x="967398" y="4791465"/>
            <a:ext cx="553222" cy="437918"/>
          </a:xfrm>
          <a:prstGeom prst="rect">
            <a:avLst/>
          </a:prstGeom>
        </p:spPr>
      </p:pic>
      <p:pic>
        <p:nvPicPr>
          <p:cNvPr id="135" name="Imagem 134">
            <a:extLst>
              <a:ext uri="{FF2B5EF4-FFF2-40B4-BE49-F238E27FC236}">
                <a16:creationId xmlns:a16="http://schemas.microsoft.com/office/drawing/2014/main" id="{EF1A3AF8-5313-1483-3687-6588C475DF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t="16632" r="28171" b="13565"/>
          <a:stretch/>
        </p:blipFill>
        <p:spPr>
          <a:xfrm>
            <a:off x="2714544" y="4783649"/>
            <a:ext cx="457534" cy="474390"/>
          </a:xfrm>
          <a:prstGeom prst="rect">
            <a:avLst/>
          </a:prstGeom>
        </p:spPr>
      </p:pic>
      <p:pic>
        <p:nvPicPr>
          <p:cNvPr id="136" name="Imagem 135">
            <a:extLst>
              <a:ext uri="{FF2B5EF4-FFF2-40B4-BE49-F238E27FC236}">
                <a16:creationId xmlns:a16="http://schemas.microsoft.com/office/drawing/2014/main" id="{3B3CF4BD-C1FF-59D9-62AA-A5C7AF2347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 t="20848" r="26283" b="12415"/>
          <a:stretch/>
        </p:blipFill>
        <p:spPr>
          <a:xfrm>
            <a:off x="4383486" y="4812305"/>
            <a:ext cx="497114" cy="453550"/>
          </a:xfrm>
          <a:prstGeom prst="rect">
            <a:avLst/>
          </a:prstGeom>
        </p:spPr>
      </p:pic>
      <p:pic>
        <p:nvPicPr>
          <p:cNvPr id="137" name="Imagem 136">
            <a:extLst>
              <a:ext uri="{FF2B5EF4-FFF2-40B4-BE49-F238E27FC236}">
                <a16:creationId xmlns:a16="http://schemas.microsoft.com/office/drawing/2014/main" id="{5FBEEA66-B3D9-AC5E-1D15-07E5AB930F6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7" t="9488" r="29707" b="17624"/>
          <a:stretch/>
        </p:blipFill>
        <p:spPr>
          <a:xfrm>
            <a:off x="6132836" y="4788826"/>
            <a:ext cx="425342" cy="492368"/>
          </a:xfrm>
          <a:prstGeom prst="rect">
            <a:avLst/>
          </a:prstGeom>
        </p:spPr>
      </p:pic>
      <p:grpSp>
        <p:nvGrpSpPr>
          <p:cNvPr id="138" name="Agrupar 137"/>
          <p:cNvGrpSpPr/>
          <p:nvPr/>
        </p:nvGrpSpPr>
        <p:grpSpPr>
          <a:xfrm>
            <a:off x="1069125" y="2835946"/>
            <a:ext cx="5208996" cy="1313708"/>
            <a:chOff x="1092982" y="3071476"/>
            <a:chExt cx="10053202" cy="2535416"/>
          </a:xfrm>
        </p:grpSpPr>
        <p:pic>
          <p:nvPicPr>
            <p:cNvPr id="139" name="Imagem 1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070" y="3359714"/>
              <a:ext cx="1245365" cy="801615"/>
            </a:xfrm>
            <a:prstGeom prst="rect">
              <a:avLst/>
            </a:prstGeom>
          </p:spPr>
        </p:pic>
        <p:pic>
          <p:nvPicPr>
            <p:cNvPr id="140" name="Imagem 13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609" y="3306069"/>
              <a:ext cx="1083176" cy="879365"/>
            </a:xfrm>
            <a:prstGeom prst="rect">
              <a:avLst/>
            </a:prstGeom>
          </p:spPr>
        </p:pic>
        <p:pic>
          <p:nvPicPr>
            <p:cNvPr id="141" name="Imagem 140"/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820" y="3071476"/>
              <a:ext cx="1914220" cy="1414034"/>
            </a:xfrm>
            <a:prstGeom prst="rect">
              <a:avLst/>
            </a:prstGeom>
          </p:spPr>
        </p:pic>
        <p:pic>
          <p:nvPicPr>
            <p:cNvPr id="142" name="Imagem 141"/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033" y="3520966"/>
              <a:ext cx="1845151" cy="487947"/>
            </a:xfrm>
            <a:prstGeom prst="rect">
              <a:avLst/>
            </a:prstGeom>
          </p:spPr>
        </p:pic>
        <p:pic>
          <p:nvPicPr>
            <p:cNvPr id="143" name="Imagem 142"/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07" t="31441" b="31441"/>
            <a:stretch/>
          </p:blipFill>
          <p:spPr>
            <a:xfrm>
              <a:off x="6956970" y="3436883"/>
              <a:ext cx="2220220" cy="817512"/>
            </a:xfrm>
            <a:prstGeom prst="rect">
              <a:avLst/>
            </a:prstGeom>
          </p:spPr>
        </p:pic>
        <p:pic>
          <p:nvPicPr>
            <p:cNvPr id="144" name="Imagem 143"/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740" y="4603323"/>
              <a:ext cx="2444887" cy="572305"/>
            </a:xfrm>
            <a:prstGeom prst="rect">
              <a:avLst/>
            </a:prstGeom>
          </p:spPr>
        </p:pic>
        <p:pic>
          <p:nvPicPr>
            <p:cNvPr id="145" name="Imagem 14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92982" y="4390992"/>
              <a:ext cx="3910264" cy="1055772"/>
            </a:xfrm>
            <a:prstGeom prst="rect">
              <a:avLst/>
            </a:prstGeom>
          </p:spPr>
        </p:pic>
        <p:pic>
          <p:nvPicPr>
            <p:cNvPr id="146" name="Imagem 14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961241" y="4208616"/>
              <a:ext cx="3173448" cy="1398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F4CDD51-0F94-BBC5-EDBB-95FD9FE9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6" y="0"/>
            <a:ext cx="12192000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23" y="-9442"/>
            <a:ext cx="2560542" cy="68768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B3530C4-33A1-078C-3ED1-AEA5A1CB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E66B80A-F1DD-27AE-ED97-3CB545EA9433}"/>
              </a:ext>
            </a:extLst>
          </p:cNvPr>
          <p:cNvSpPr/>
          <p:nvPr/>
        </p:nvSpPr>
        <p:spPr>
          <a:xfrm>
            <a:off x="526210" y="0"/>
            <a:ext cx="45719" cy="26482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46C7A6-827B-609A-B730-E6C5F8519C31}"/>
              </a:ext>
            </a:extLst>
          </p:cNvPr>
          <p:cNvSpPr txBox="1"/>
          <p:nvPr/>
        </p:nvSpPr>
        <p:spPr>
          <a:xfrm>
            <a:off x="673824" y="1950286"/>
            <a:ext cx="2193201" cy="1281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2400" b="1" dirty="0">
                <a:solidFill>
                  <a:schemeClr val="bg1"/>
                </a:solidFill>
              </a:rPr>
              <a:t>PRODUTOS</a:t>
            </a:r>
          </a:p>
          <a:p>
            <a:pPr>
              <a:lnSpc>
                <a:spcPct val="80000"/>
              </a:lnSpc>
            </a:pPr>
            <a:r>
              <a:rPr lang="pt-BR" sz="2400" b="1" dirty="0">
                <a:solidFill>
                  <a:schemeClr val="bg1"/>
                </a:solidFill>
              </a:rPr>
              <a:t>MODULARES</a:t>
            </a:r>
          </a:p>
          <a:p>
            <a:pPr>
              <a:lnSpc>
                <a:spcPct val="80000"/>
              </a:lnSpc>
            </a:pPr>
            <a:r>
              <a:rPr lang="pt-BR" sz="2400" b="1" dirty="0">
                <a:solidFill>
                  <a:schemeClr val="bg1"/>
                </a:solidFill>
              </a:rPr>
              <a:t>PARA TODAS AS</a:t>
            </a:r>
          </a:p>
          <a:p>
            <a:pPr>
              <a:lnSpc>
                <a:spcPct val="80000"/>
              </a:lnSpc>
            </a:pPr>
            <a:r>
              <a:rPr lang="pt-BR" sz="2400" b="1" dirty="0">
                <a:solidFill>
                  <a:schemeClr val="bg1"/>
                </a:solidFill>
              </a:rPr>
              <a:t>NECESSIDADES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E7B22C-32BD-6814-7C75-99AEE10AA934}"/>
              </a:ext>
            </a:extLst>
          </p:cNvPr>
          <p:cNvSpPr txBox="1"/>
          <p:nvPr/>
        </p:nvSpPr>
        <p:spPr>
          <a:xfrm>
            <a:off x="673823" y="3360060"/>
            <a:ext cx="31045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dirty="0">
                <a:solidFill>
                  <a:srgbClr val="00B0F0"/>
                </a:solidFill>
              </a:rPr>
              <a:t>Preços que cabem</a:t>
            </a:r>
          </a:p>
          <a:p>
            <a:pPr>
              <a:lnSpc>
                <a:spcPct val="90000"/>
              </a:lnSpc>
            </a:pPr>
            <a:r>
              <a:rPr lang="pt-BR" sz="1400" b="1" dirty="0">
                <a:solidFill>
                  <a:srgbClr val="00B0F0"/>
                </a:solidFill>
              </a:rPr>
              <a:t>no bolso do cliente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1DDFEF-89BB-B696-2B98-576D4DA2045C}"/>
              </a:ext>
            </a:extLst>
          </p:cNvPr>
          <p:cNvSpPr/>
          <p:nvPr/>
        </p:nvSpPr>
        <p:spPr>
          <a:xfrm>
            <a:off x="449088" y="4095480"/>
            <a:ext cx="2036937" cy="4895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 Desde o roubo e furto</a:t>
            </a:r>
          </a:p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 ao mais completo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BC5AD51-C018-A56C-B50D-463CE9946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3" y="640036"/>
            <a:ext cx="1269163" cy="1050148"/>
          </a:xfrm>
          <a:prstGeom prst="rect">
            <a:avLst/>
          </a:prstGeom>
        </p:spPr>
      </p:pic>
      <p:sp>
        <p:nvSpPr>
          <p:cNvPr id="293" name="Arredondar Retângulo no Mesmo Canto Lateral 292"/>
          <p:cNvSpPr/>
          <p:nvPr/>
        </p:nvSpPr>
        <p:spPr>
          <a:xfrm>
            <a:off x="5589493" y="721895"/>
            <a:ext cx="5622259" cy="2850161"/>
          </a:xfrm>
          <a:prstGeom prst="round2SameRect">
            <a:avLst>
              <a:gd name="adj1" fmla="val 5009"/>
              <a:gd name="adj2" fmla="val 0"/>
            </a:avLst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97" name="Agrupar 296"/>
          <p:cNvGrpSpPr/>
          <p:nvPr/>
        </p:nvGrpSpPr>
        <p:grpSpPr>
          <a:xfrm>
            <a:off x="3236780" y="1722171"/>
            <a:ext cx="1629375" cy="4438272"/>
            <a:chOff x="340951" y="1534124"/>
            <a:chExt cx="1629375" cy="4438272"/>
          </a:xfrm>
        </p:grpSpPr>
        <p:sp>
          <p:nvSpPr>
            <p:cNvPr id="298" name="Arredondar Retângulo no Mesmo Canto Lateral 297"/>
            <p:cNvSpPr/>
            <p:nvPr/>
          </p:nvSpPr>
          <p:spPr>
            <a:xfrm>
              <a:off x="340951" y="1534124"/>
              <a:ext cx="162937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9" name="Retângulo 298"/>
            <p:cNvSpPr/>
            <p:nvPr/>
          </p:nvSpPr>
          <p:spPr>
            <a:xfrm>
              <a:off x="351256" y="2534352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0" name="Retângulo 299"/>
            <p:cNvSpPr/>
            <p:nvPr/>
          </p:nvSpPr>
          <p:spPr>
            <a:xfrm>
              <a:off x="351256" y="3839549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1" name="Retângulo 300"/>
            <p:cNvSpPr/>
            <p:nvPr/>
          </p:nvSpPr>
          <p:spPr>
            <a:xfrm>
              <a:off x="351256" y="4407626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2" name="Retângulo 301"/>
            <p:cNvSpPr/>
            <p:nvPr/>
          </p:nvSpPr>
          <p:spPr>
            <a:xfrm>
              <a:off x="351256" y="5665114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3" name="Retângulo 302"/>
            <p:cNvSpPr/>
            <p:nvPr/>
          </p:nvSpPr>
          <p:spPr>
            <a:xfrm>
              <a:off x="363250" y="1542211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Tipo do veículo</a:t>
              </a:r>
              <a:endParaRPr lang="pt-BR" sz="1100" dirty="0"/>
            </a:p>
          </p:txBody>
        </p:sp>
        <p:sp>
          <p:nvSpPr>
            <p:cNvPr id="304" name="Retângulo 303"/>
            <p:cNvSpPr/>
            <p:nvPr/>
          </p:nvSpPr>
          <p:spPr>
            <a:xfrm>
              <a:off x="363250" y="3557327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- Danos materiais</a:t>
              </a:r>
              <a:endParaRPr lang="pt-BR" sz="1100" dirty="0"/>
            </a:p>
          </p:txBody>
        </p:sp>
        <p:sp>
          <p:nvSpPr>
            <p:cNvPr id="305" name="Retângulo 304"/>
            <p:cNvSpPr/>
            <p:nvPr/>
          </p:nvSpPr>
          <p:spPr>
            <a:xfrm>
              <a:off x="363250" y="3841456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- Danos corporais</a:t>
              </a:r>
              <a:endParaRPr lang="pt-BR" sz="1100" dirty="0"/>
            </a:p>
          </p:txBody>
        </p:sp>
        <p:sp>
          <p:nvSpPr>
            <p:cNvPr id="306" name="Retângulo 305"/>
            <p:cNvSpPr/>
            <p:nvPr/>
          </p:nvSpPr>
          <p:spPr>
            <a:xfrm>
              <a:off x="363250" y="4125584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- Danos morais</a:t>
              </a:r>
              <a:endParaRPr lang="pt-BR" sz="1100" dirty="0"/>
            </a:p>
          </p:txBody>
        </p:sp>
        <p:sp>
          <p:nvSpPr>
            <p:cNvPr id="307" name="Retângulo 306"/>
            <p:cNvSpPr/>
            <p:nvPr/>
          </p:nvSpPr>
          <p:spPr>
            <a:xfrm>
              <a:off x="363250" y="5383434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Regiões de cobertura</a:t>
              </a:r>
              <a:endParaRPr lang="pt-BR" sz="1100" dirty="0"/>
            </a:p>
          </p:txBody>
        </p:sp>
        <p:sp>
          <p:nvSpPr>
            <p:cNvPr id="308" name="Retângulo 307"/>
            <p:cNvSpPr/>
            <p:nvPr/>
          </p:nvSpPr>
          <p:spPr>
            <a:xfrm>
              <a:off x="363250" y="4692458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Rastreador Ituran</a:t>
              </a:r>
              <a:endParaRPr lang="pt-BR" sz="1100" dirty="0"/>
            </a:p>
          </p:txBody>
        </p:sp>
        <p:sp>
          <p:nvSpPr>
            <p:cNvPr id="309" name="Retângulo 308"/>
            <p:cNvSpPr/>
            <p:nvPr/>
          </p:nvSpPr>
          <p:spPr>
            <a:xfrm>
              <a:off x="363250" y="2252550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Indenização tabela FIPE</a:t>
              </a:r>
              <a:endParaRPr lang="pt-BR" sz="1100" dirty="0"/>
            </a:p>
          </p:txBody>
        </p:sp>
        <p:sp>
          <p:nvSpPr>
            <p:cNvPr id="310" name="Retângulo 309"/>
            <p:cNvSpPr/>
            <p:nvPr/>
          </p:nvSpPr>
          <p:spPr>
            <a:xfrm>
              <a:off x="363250" y="4409713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Assistência 24h</a:t>
              </a:r>
              <a:r>
                <a:rPr lang="pt-BR" sz="1100" baseline="30000" dirty="0">
                  <a:solidFill>
                    <a:srgbClr val="002060"/>
                  </a:solidFill>
                </a:rPr>
                <a:t>1</a:t>
              </a:r>
              <a:endParaRPr lang="pt-BR" sz="1100" baseline="30000" dirty="0"/>
            </a:p>
          </p:txBody>
        </p:sp>
        <p:sp>
          <p:nvSpPr>
            <p:cNvPr id="311" name="Retângulo 310"/>
            <p:cNvSpPr/>
            <p:nvPr/>
          </p:nvSpPr>
          <p:spPr>
            <a:xfrm>
              <a:off x="363250" y="2530367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Indenização Roubo/Furto</a:t>
              </a:r>
              <a:endParaRPr lang="pt-BR" sz="1100" dirty="0"/>
            </a:p>
          </p:txBody>
        </p:sp>
        <p:sp>
          <p:nvSpPr>
            <p:cNvPr id="312" name="Retângulo 311"/>
            <p:cNvSpPr/>
            <p:nvPr/>
          </p:nvSpPr>
          <p:spPr>
            <a:xfrm>
              <a:off x="363250" y="2815959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Indenização por Incêndio</a:t>
              </a:r>
              <a:endParaRPr lang="pt-BR" sz="1100" dirty="0"/>
            </a:p>
          </p:txBody>
        </p:sp>
        <p:sp>
          <p:nvSpPr>
            <p:cNvPr id="313" name="Retângulo 312"/>
            <p:cNvSpPr/>
            <p:nvPr/>
          </p:nvSpPr>
          <p:spPr>
            <a:xfrm>
              <a:off x="363250" y="5672232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Integração </a:t>
              </a:r>
              <a:r>
                <a:rPr lang="pt-BR" sz="1100" dirty="0" err="1">
                  <a:solidFill>
                    <a:srgbClr val="002060"/>
                  </a:solidFill>
                </a:rPr>
                <a:t>Multicálculos</a:t>
              </a:r>
              <a:endParaRPr lang="pt-BR" sz="1100" dirty="0"/>
            </a:p>
          </p:txBody>
        </p:sp>
        <p:sp>
          <p:nvSpPr>
            <p:cNvPr id="314" name="Retângulo 313"/>
            <p:cNvSpPr/>
            <p:nvPr/>
          </p:nvSpPr>
          <p:spPr>
            <a:xfrm>
              <a:off x="351256" y="3103211"/>
              <a:ext cx="1603874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5" name="Retângulo 314"/>
            <p:cNvSpPr/>
            <p:nvPr/>
          </p:nvSpPr>
          <p:spPr>
            <a:xfrm>
              <a:off x="363250" y="3106070"/>
              <a:ext cx="1591881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Coberturas</a:t>
              </a:r>
              <a:endParaRPr lang="pt-BR" sz="1100" dirty="0"/>
            </a:p>
          </p:txBody>
        </p:sp>
        <p:sp>
          <p:nvSpPr>
            <p:cNvPr id="316" name="Retângulo 315"/>
            <p:cNvSpPr/>
            <p:nvPr/>
          </p:nvSpPr>
          <p:spPr>
            <a:xfrm>
              <a:off x="351256" y="4975702"/>
              <a:ext cx="1603874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7" name="Retângulo 316"/>
            <p:cNvSpPr/>
            <p:nvPr/>
          </p:nvSpPr>
          <p:spPr>
            <a:xfrm>
              <a:off x="363250" y="4978944"/>
              <a:ext cx="1591881" cy="401972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Instalação do rastreador</a:t>
              </a:r>
              <a:endParaRPr lang="pt-BR" sz="1100" dirty="0"/>
            </a:p>
          </p:txBody>
        </p:sp>
        <p:sp>
          <p:nvSpPr>
            <p:cNvPr id="318" name="Retângulo 317"/>
            <p:cNvSpPr/>
            <p:nvPr/>
          </p:nvSpPr>
          <p:spPr>
            <a:xfrm>
              <a:off x="351256" y="1823411"/>
              <a:ext cx="1603874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9" name="Retângulo 318"/>
            <p:cNvSpPr/>
            <p:nvPr/>
          </p:nvSpPr>
          <p:spPr>
            <a:xfrm>
              <a:off x="363250" y="1827723"/>
              <a:ext cx="1591881" cy="414018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Idade do veículo</a:t>
              </a:r>
              <a:endParaRPr lang="pt-BR" sz="1100" dirty="0"/>
            </a:p>
          </p:txBody>
        </p:sp>
      </p:grpSp>
      <p:grpSp>
        <p:nvGrpSpPr>
          <p:cNvPr id="320" name="Agrupar 319"/>
          <p:cNvGrpSpPr/>
          <p:nvPr/>
        </p:nvGrpSpPr>
        <p:grpSpPr>
          <a:xfrm>
            <a:off x="10552833" y="1314356"/>
            <a:ext cx="1326205" cy="4846087"/>
            <a:chOff x="10552833" y="1126309"/>
            <a:chExt cx="1326205" cy="4846087"/>
          </a:xfrm>
        </p:grpSpPr>
        <p:sp>
          <p:nvSpPr>
            <p:cNvPr id="322" name="Arredondar Retângulo no Mesmo Canto Lateral 321"/>
            <p:cNvSpPr/>
            <p:nvPr/>
          </p:nvSpPr>
          <p:spPr>
            <a:xfrm>
              <a:off x="10668942" y="1126309"/>
              <a:ext cx="1079265" cy="414878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D2A5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1" name="Arredondar Retângulo no Mesmo Canto Lateral 320"/>
            <p:cNvSpPr/>
            <p:nvPr/>
          </p:nvSpPr>
          <p:spPr>
            <a:xfrm>
              <a:off x="10552833" y="1534124"/>
              <a:ext cx="132620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3" name="CaixaDeTexto 322"/>
            <p:cNvSpPr txBox="1"/>
            <p:nvPr/>
          </p:nvSpPr>
          <p:spPr>
            <a:xfrm>
              <a:off x="10710313" y="1198061"/>
              <a:ext cx="996524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COMPLETO</a:t>
              </a:r>
            </a:p>
          </p:txBody>
        </p:sp>
        <p:sp>
          <p:nvSpPr>
            <p:cNvPr id="324" name="Retângulo 323"/>
            <p:cNvSpPr/>
            <p:nvPr/>
          </p:nvSpPr>
          <p:spPr>
            <a:xfrm>
              <a:off x="10563809" y="2534352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5" name="Retângulo 324"/>
            <p:cNvSpPr/>
            <p:nvPr/>
          </p:nvSpPr>
          <p:spPr>
            <a:xfrm>
              <a:off x="10563809" y="3839549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6" name="Retângulo 325"/>
            <p:cNvSpPr/>
            <p:nvPr/>
          </p:nvSpPr>
          <p:spPr>
            <a:xfrm>
              <a:off x="10563809" y="4407626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7" name="Retângulo 326"/>
            <p:cNvSpPr/>
            <p:nvPr/>
          </p:nvSpPr>
          <p:spPr>
            <a:xfrm>
              <a:off x="10563809" y="5665114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8" name="Retângulo 327"/>
            <p:cNvSpPr/>
            <p:nvPr/>
          </p:nvSpPr>
          <p:spPr>
            <a:xfrm>
              <a:off x="10553430" y="1542211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CARRO</a:t>
              </a:r>
              <a:endParaRPr lang="pt-BR" sz="1100" dirty="0"/>
            </a:p>
          </p:txBody>
        </p:sp>
        <p:sp>
          <p:nvSpPr>
            <p:cNvPr id="329" name="Retângulo 328"/>
            <p:cNvSpPr/>
            <p:nvPr/>
          </p:nvSpPr>
          <p:spPr>
            <a:xfrm>
              <a:off x="10563808" y="2252550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100%</a:t>
              </a:r>
              <a:endParaRPr lang="pt-BR" sz="1100" dirty="0"/>
            </a:p>
          </p:txBody>
        </p:sp>
        <p:sp>
          <p:nvSpPr>
            <p:cNvPr id="330" name="Retângulo 329"/>
            <p:cNvSpPr/>
            <p:nvPr/>
          </p:nvSpPr>
          <p:spPr>
            <a:xfrm>
              <a:off x="10563808" y="3557327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R$ 75 mil</a:t>
              </a:r>
              <a:endParaRPr lang="pt-BR" sz="1100" dirty="0"/>
            </a:p>
          </p:txBody>
        </p:sp>
        <p:sp>
          <p:nvSpPr>
            <p:cNvPr id="331" name="Retângulo 330"/>
            <p:cNvSpPr/>
            <p:nvPr/>
          </p:nvSpPr>
          <p:spPr>
            <a:xfrm>
              <a:off x="10563808" y="3841455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R$ 75 mil</a:t>
              </a:r>
              <a:endParaRPr lang="pt-BR" sz="1100" dirty="0"/>
            </a:p>
          </p:txBody>
        </p:sp>
        <p:sp>
          <p:nvSpPr>
            <p:cNvPr id="332" name="Retângulo 331"/>
            <p:cNvSpPr/>
            <p:nvPr/>
          </p:nvSpPr>
          <p:spPr>
            <a:xfrm>
              <a:off x="10563808" y="4125584"/>
              <a:ext cx="1305450" cy="274648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R$ 5 mil</a:t>
              </a:r>
              <a:endParaRPr lang="pt-BR" sz="1100" dirty="0"/>
            </a:p>
          </p:txBody>
        </p:sp>
        <p:sp>
          <p:nvSpPr>
            <p:cNvPr id="333" name="Retângulo 332"/>
            <p:cNvSpPr/>
            <p:nvPr/>
          </p:nvSpPr>
          <p:spPr>
            <a:xfrm>
              <a:off x="10563808" y="5383434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Território Nacional</a:t>
              </a:r>
              <a:endParaRPr lang="pt-BR" sz="1100" dirty="0"/>
            </a:p>
          </p:txBody>
        </p:sp>
        <p:pic>
          <p:nvPicPr>
            <p:cNvPr id="334" name="Imagem 333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11074382" y="2536565"/>
              <a:ext cx="281996" cy="273783"/>
            </a:xfrm>
            <a:prstGeom prst="rect">
              <a:avLst/>
            </a:prstGeom>
          </p:spPr>
        </p:pic>
        <p:pic>
          <p:nvPicPr>
            <p:cNvPr id="335" name="Imagem 334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11074382" y="2817396"/>
              <a:ext cx="281996" cy="273783"/>
            </a:xfrm>
            <a:prstGeom prst="rect">
              <a:avLst/>
            </a:prstGeom>
          </p:spPr>
        </p:pic>
        <p:pic>
          <p:nvPicPr>
            <p:cNvPr id="336" name="Imagem 335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11074382" y="4702723"/>
              <a:ext cx="281996" cy="273783"/>
            </a:xfrm>
            <a:prstGeom prst="rect">
              <a:avLst/>
            </a:prstGeom>
          </p:spPr>
        </p:pic>
        <p:pic>
          <p:nvPicPr>
            <p:cNvPr id="337" name="Imagem 336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11074382" y="5670436"/>
              <a:ext cx="281996" cy="273783"/>
            </a:xfrm>
            <a:prstGeom prst="rect">
              <a:avLst/>
            </a:prstGeom>
          </p:spPr>
        </p:pic>
        <p:pic>
          <p:nvPicPr>
            <p:cNvPr id="338" name="Imagem 337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11074382" y="4412948"/>
              <a:ext cx="281996" cy="273783"/>
            </a:xfrm>
            <a:prstGeom prst="rect">
              <a:avLst/>
            </a:prstGeom>
          </p:spPr>
        </p:pic>
        <p:sp>
          <p:nvSpPr>
            <p:cNvPr id="339" name="Retângulo 338"/>
            <p:cNvSpPr/>
            <p:nvPr/>
          </p:nvSpPr>
          <p:spPr>
            <a:xfrm>
              <a:off x="10563809" y="3103211"/>
              <a:ext cx="1305449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0" name="Retângulo 339"/>
            <p:cNvSpPr/>
            <p:nvPr/>
          </p:nvSpPr>
          <p:spPr>
            <a:xfrm>
              <a:off x="10563808" y="3106070"/>
              <a:ext cx="1305450" cy="465986"/>
            </a:xfrm>
            <a:prstGeom prst="rect">
              <a:avLst/>
            </a:prstGeom>
          </p:spPr>
          <p:txBody>
            <a:bodyPr wrap="none" anchor="ctr">
              <a:normAutofit fontScale="92500" lnSpcReduction="2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R/F e Incêndio +  PT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Colisão + Perda Parcial</a:t>
              </a:r>
            </a:p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+ Carro Reserva</a:t>
              </a:r>
              <a:endParaRPr lang="pt-BR" sz="1100" dirty="0"/>
            </a:p>
          </p:txBody>
        </p:sp>
        <p:sp>
          <p:nvSpPr>
            <p:cNvPr id="341" name="Retângulo 340"/>
            <p:cNvSpPr/>
            <p:nvPr/>
          </p:nvSpPr>
          <p:spPr>
            <a:xfrm>
              <a:off x="10563809" y="4975702"/>
              <a:ext cx="1305449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2" name="Retângulo 341"/>
            <p:cNvSpPr/>
            <p:nvPr/>
          </p:nvSpPr>
          <p:spPr>
            <a:xfrm>
              <a:off x="10563808" y="4978944"/>
              <a:ext cx="1305450" cy="401972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Domiciliar ou Rede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autorizada (gratuita)</a:t>
              </a:r>
              <a:endParaRPr lang="pt-BR" sz="1100" dirty="0"/>
            </a:p>
          </p:txBody>
        </p:sp>
        <p:sp>
          <p:nvSpPr>
            <p:cNvPr id="343" name="Retângulo 342"/>
            <p:cNvSpPr/>
            <p:nvPr/>
          </p:nvSpPr>
          <p:spPr>
            <a:xfrm>
              <a:off x="10567057" y="1823411"/>
              <a:ext cx="1305449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4" name="Retângulo 343"/>
            <p:cNvSpPr/>
            <p:nvPr/>
          </p:nvSpPr>
          <p:spPr>
            <a:xfrm>
              <a:off x="10553430" y="1827722"/>
              <a:ext cx="1305450" cy="418775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 25 anos</a:t>
              </a:r>
              <a:endParaRPr lang="pt-BR" sz="1100" dirty="0"/>
            </a:p>
          </p:txBody>
        </p:sp>
      </p:grpSp>
      <p:grpSp>
        <p:nvGrpSpPr>
          <p:cNvPr id="345" name="Agrupar 344"/>
          <p:cNvGrpSpPr/>
          <p:nvPr/>
        </p:nvGrpSpPr>
        <p:grpSpPr>
          <a:xfrm>
            <a:off x="9154089" y="1314356"/>
            <a:ext cx="1326205" cy="4846087"/>
            <a:chOff x="9154089" y="1126309"/>
            <a:chExt cx="1326205" cy="4846087"/>
          </a:xfrm>
        </p:grpSpPr>
        <p:sp>
          <p:nvSpPr>
            <p:cNvPr id="347" name="Arredondar Retângulo no Mesmo Canto Lateral 346"/>
            <p:cNvSpPr/>
            <p:nvPr/>
          </p:nvSpPr>
          <p:spPr>
            <a:xfrm>
              <a:off x="9269921" y="1126309"/>
              <a:ext cx="1079265" cy="414878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D2A5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6" name="Arredondar Retângulo no Mesmo Canto Lateral 345"/>
            <p:cNvSpPr/>
            <p:nvPr/>
          </p:nvSpPr>
          <p:spPr>
            <a:xfrm>
              <a:off x="9154089" y="1534124"/>
              <a:ext cx="132620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8" name="CaixaDeTexto 347"/>
            <p:cNvSpPr txBox="1"/>
            <p:nvPr/>
          </p:nvSpPr>
          <p:spPr>
            <a:xfrm>
              <a:off x="9311292" y="1198061"/>
              <a:ext cx="996524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COMBO</a:t>
              </a:r>
            </a:p>
          </p:txBody>
        </p:sp>
        <p:sp>
          <p:nvSpPr>
            <p:cNvPr id="349" name="Retângulo 348"/>
            <p:cNvSpPr/>
            <p:nvPr/>
          </p:nvSpPr>
          <p:spPr>
            <a:xfrm>
              <a:off x="9165065" y="2534352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0" name="Retângulo 349"/>
            <p:cNvSpPr/>
            <p:nvPr/>
          </p:nvSpPr>
          <p:spPr>
            <a:xfrm>
              <a:off x="9165065" y="3839549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1" name="Retângulo 350"/>
            <p:cNvSpPr/>
            <p:nvPr/>
          </p:nvSpPr>
          <p:spPr>
            <a:xfrm>
              <a:off x="9165065" y="4407626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2" name="Retângulo 351"/>
            <p:cNvSpPr/>
            <p:nvPr/>
          </p:nvSpPr>
          <p:spPr>
            <a:xfrm>
              <a:off x="9165065" y="5665114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3" name="Retângulo 352"/>
            <p:cNvSpPr/>
            <p:nvPr/>
          </p:nvSpPr>
          <p:spPr>
            <a:xfrm>
              <a:off x="9154686" y="1542211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CARRO</a:t>
              </a:r>
              <a:endParaRPr lang="pt-BR" sz="1100" dirty="0"/>
            </a:p>
          </p:txBody>
        </p:sp>
        <p:sp>
          <p:nvSpPr>
            <p:cNvPr id="354" name="Retângulo 353"/>
            <p:cNvSpPr/>
            <p:nvPr/>
          </p:nvSpPr>
          <p:spPr>
            <a:xfrm>
              <a:off x="9165064" y="2252550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100%</a:t>
              </a:r>
              <a:endParaRPr lang="pt-BR" sz="1100" dirty="0"/>
            </a:p>
          </p:txBody>
        </p:sp>
        <p:sp>
          <p:nvSpPr>
            <p:cNvPr id="355" name="Retângulo 354"/>
            <p:cNvSpPr/>
            <p:nvPr/>
          </p:nvSpPr>
          <p:spPr>
            <a:xfrm>
              <a:off x="9165064" y="3557327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R$ 75 mil</a:t>
              </a:r>
              <a:endParaRPr lang="pt-BR" sz="1100" dirty="0"/>
            </a:p>
          </p:txBody>
        </p:sp>
        <p:sp>
          <p:nvSpPr>
            <p:cNvPr id="356" name="Retângulo 355"/>
            <p:cNvSpPr/>
            <p:nvPr/>
          </p:nvSpPr>
          <p:spPr>
            <a:xfrm>
              <a:off x="9165064" y="3841455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R$ 75 mil</a:t>
              </a:r>
              <a:endParaRPr lang="pt-BR" sz="1100" dirty="0"/>
            </a:p>
          </p:txBody>
        </p:sp>
        <p:sp>
          <p:nvSpPr>
            <p:cNvPr id="357" name="Retângulo 356"/>
            <p:cNvSpPr/>
            <p:nvPr/>
          </p:nvSpPr>
          <p:spPr>
            <a:xfrm>
              <a:off x="9165064" y="4125584"/>
              <a:ext cx="1305450" cy="274648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R$ 5 mil</a:t>
              </a:r>
              <a:endParaRPr lang="pt-BR" sz="1100" dirty="0"/>
            </a:p>
          </p:txBody>
        </p:sp>
        <p:sp>
          <p:nvSpPr>
            <p:cNvPr id="358" name="Retângulo 357"/>
            <p:cNvSpPr/>
            <p:nvPr/>
          </p:nvSpPr>
          <p:spPr>
            <a:xfrm>
              <a:off x="9165064" y="5383434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Território Nacional</a:t>
              </a:r>
              <a:endParaRPr lang="pt-BR" sz="1100" dirty="0"/>
            </a:p>
          </p:txBody>
        </p:sp>
        <p:pic>
          <p:nvPicPr>
            <p:cNvPr id="359" name="Imagem 358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9675638" y="2536565"/>
              <a:ext cx="281996" cy="273783"/>
            </a:xfrm>
            <a:prstGeom prst="rect">
              <a:avLst/>
            </a:prstGeom>
          </p:spPr>
        </p:pic>
        <p:pic>
          <p:nvPicPr>
            <p:cNvPr id="360" name="Imagem 359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9675638" y="2817396"/>
              <a:ext cx="281996" cy="273783"/>
            </a:xfrm>
            <a:prstGeom prst="rect">
              <a:avLst/>
            </a:prstGeom>
          </p:spPr>
        </p:pic>
        <p:pic>
          <p:nvPicPr>
            <p:cNvPr id="361" name="Imagem 360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9675638" y="4702723"/>
              <a:ext cx="281996" cy="273783"/>
            </a:xfrm>
            <a:prstGeom prst="rect">
              <a:avLst/>
            </a:prstGeom>
          </p:spPr>
        </p:pic>
        <p:pic>
          <p:nvPicPr>
            <p:cNvPr id="362" name="Imagem 361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9675638" y="5670436"/>
              <a:ext cx="281996" cy="273783"/>
            </a:xfrm>
            <a:prstGeom prst="rect">
              <a:avLst/>
            </a:prstGeom>
          </p:spPr>
        </p:pic>
        <p:pic>
          <p:nvPicPr>
            <p:cNvPr id="363" name="Imagem 362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9675638" y="4412948"/>
              <a:ext cx="281996" cy="273783"/>
            </a:xfrm>
            <a:prstGeom prst="rect">
              <a:avLst/>
            </a:prstGeom>
          </p:spPr>
        </p:pic>
        <p:sp>
          <p:nvSpPr>
            <p:cNvPr id="364" name="Retângulo 363"/>
            <p:cNvSpPr/>
            <p:nvPr/>
          </p:nvSpPr>
          <p:spPr>
            <a:xfrm>
              <a:off x="9165065" y="3103211"/>
              <a:ext cx="1305449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5" name="Retângulo 364"/>
            <p:cNvSpPr/>
            <p:nvPr/>
          </p:nvSpPr>
          <p:spPr>
            <a:xfrm>
              <a:off x="9165064" y="3106070"/>
              <a:ext cx="1305450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R/F e Incêndio</a:t>
              </a:r>
            </a:p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+ PT Colisão</a:t>
              </a:r>
              <a:endParaRPr lang="pt-BR" sz="1100" dirty="0"/>
            </a:p>
          </p:txBody>
        </p:sp>
        <p:sp>
          <p:nvSpPr>
            <p:cNvPr id="366" name="Retângulo 365"/>
            <p:cNvSpPr/>
            <p:nvPr/>
          </p:nvSpPr>
          <p:spPr>
            <a:xfrm>
              <a:off x="9165065" y="4975702"/>
              <a:ext cx="1305449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7" name="Retângulo 366"/>
            <p:cNvSpPr/>
            <p:nvPr/>
          </p:nvSpPr>
          <p:spPr>
            <a:xfrm>
              <a:off x="9165064" y="4978944"/>
              <a:ext cx="1305450" cy="401972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Domiciliar ou Rede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autorizada (gratuita)</a:t>
              </a:r>
              <a:endParaRPr lang="pt-BR" sz="1100" dirty="0"/>
            </a:p>
          </p:txBody>
        </p:sp>
        <p:sp>
          <p:nvSpPr>
            <p:cNvPr id="368" name="Retângulo 367"/>
            <p:cNvSpPr/>
            <p:nvPr/>
          </p:nvSpPr>
          <p:spPr>
            <a:xfrm>
              <a:off x="9168313" y="1823411"/>
              <a:ext cx="1305449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9" name="Retângulo 368"/>
            <p:cNvSpPr/>
            <p:nvPr/>
          </p:nvSpPr>
          <p:spPr>
            <a:xfrm>
              <a:off x="9154686" y="1827722"/>
              <a:ext cx="1305450" cy="418775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 25 anos</a:t>
              </a:r>
              <a:endParaRPr lang="pt-BR" sz="1100" dirty="0"/>
            </a:p>
          </p:txBody>
        </p:sp>
      </p:grpSp>
      <p:grpSp>
        <p:nvGrpSpPr>
          <p:cNvPr id="370" name="Agrupar 369"/>
          <p:cNvGrpSpPr/>
          <p:nvPr/>
        </p:nvGrpSpPr>
        <p:grpSpPr>
          <a:xfrm>
            <a:off x="7755068" y="1314356"/>
            <a:ext cx="1326205" cy="4846087"/>
            <a:chOff x="7755068" y="1126309"/>
            <a:chExt cx="1326205" cy="4846087"/>
          </a:xfrm>
        </p:grpSpPr>
        <p:sp>
          <p:nvSpPr>
            <p:cNvPr id="372" name="Arredondar Retângulo no Mesmo Canto Lateral 371"/>
            <p:cNvSpPr/>
            <p:nvPr/>
          </p:nvSpPr>
          <p:spPr>
            <a:xfrm>
              <a:off x="7863588" y="1126309"/>
              <a:ext cx="1079265" cy="414878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D2A5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1" name="Arredondar Retângulo no Mesmo Canto Lateral 370"/>
            <p:cNvSpPr/>
            <p:nvPr/>
          </p:nvSpPr>
          <p:spPr>
            <a:xfrm>
              <a:off x="7755068" y="1534124"/>
              <a:ext cx="132620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3" name="CaixaDeTexto 372"/>
            <p:cNvSpPr txBox="1"/>
            <p:nvPr/>
          </p:nvSpPr>
          <p:spPr>
            <a:xfrm>
              <a:off x="7904959" y="1198061"/>
              <a:ext cx="996524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PERDA TOTAL</a:t>
              </a:r>
              <a:br>
                <a:rPr lang="pt-BR" sz="1100" b="1" dirty="0">
                  <a:solidFill>
                    <a:schemeClr val="bg1"/>
                  </a:solidFill>
                </a:rPr>
              </a:br>
              <a:r>
                <a:rPr lang="pt-BR" sz="1100" b="1" dirty="0">
                  <a:solidFill>
                    <a:schemeClr val="bg1"/>
                  </a:solidFill>
                </a:rPr>
                <a:t>(COLISÃO)</a:t>
              </a:r>
            </a:p>
          </p:txBody>
        </p:sp>
        <p:sp>
          <p:nvSpPr>
            <p:cNvPr id="374" name="Retângulo 373"/>
            <p:cNvSpPr/>
            <p:nvPr/>
          </p:nvSpPr>
          <p:spPr>
            <a:xfrm>
              <a:off x="7766044" y="2534352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5" name="Retângulo 374"/>
            <p:cNvSpPr/>
            <p:nvPr/>
          </p:nvSpPr>
          <p:spPr>
            <a:xfrm>
              <a:off x="7766044" y="3839549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6" name="Retângulo 375"/>
            <p:cNvSpPr/>
            <p:nvPr/>
          </p:nvSpPr>
          <p:spPr>
            <a:xfrm>
              <a:off x="7766044" y="4407626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7" name="Retângulo 376"/>
            <p:cNvSpPr/>
            <p:nvPr/>
          </p:nvSpPr>
          <p:spPr>
            <a:xfrm>
              <a:off x="7766044" y="5665114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8" name="Retângulo 377"/>
            <p:cNvSpPr/>
            <p:nvPr/>
          </p:nvSpPr>
          <p:spPr>
            <a:xfrm>
              <a:off x="7755665" y="1542211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CARRO</a:t>
              </a:r>
              <a:endParaRPr lang="pt-BR" sz="1100" dirty="0"/>
            </a:p>
          </p:txBody>
        </p:sp>
        <p:sp>
          <p:nvSpPr>
            <p:cNvPr id="379" name="Retângulo 378"/>
            <p:cNvSpPr/>
            <p:nvPr/>
          </p:nvSpPr>
          <p:spPr>
            <a:xfrm>
              <a:off x="7766043" y="2252550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100%</a:t>
              </a:r>
              <a:endParaRPr lang="pt-BR" sz="1100" dirty="0"/>
            </a:p>
          </p:txBody>
        </p:sp>
        <p:sp>
          <p:nvSpPr>
            <p:cNvPr id="380" name="Retângulo 379"/>
            <p:cNvSpPr/>
            <p:nvPr/>
          </p:nvSpPr>
          <p:spPr>
            <a:xfrm>
              <a:off x="7766043" y="5383434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Território Nacional</a:t>
              </a:r>
              <a:endParaRPr lang="pt-BR" sz="1100" dirty="0"/>
            </a:p>
          </p:txBody>
        </p:sp>
        <p:pic>
          <p:nvPicPr>
            <p:cNvPr id="381" name="Imagem 380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8276617" y="2536565"/>
              <a:ext cx="281996" cy="273783"/>
            </a:xfrm>
            <a:prstGeom prst="rect">
              <a:avLst/>
            </a:prstGeom>
          </p:spPr>
        </p:pic>
        <p:pic>
          <p:nvPicPr>
            <p:cNvPr id="382" name="Imagem 381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8276617" y="2817396"/>
              <a:ext cx="281996" cy="273783"/>
            </a:xfrm>
            <a:prstGeom prst="rect">
              <a:avLst/>
            </a:prstGeom>
          </p:spPr>
        </p:pic>
        <p:pic>
          <p:nvPicPr>
            <p:cNvPr id="383" name="Imagem 382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8276617" y="4702723"/>
              <a:ext cx="281996" cy="273783"/>
            </a:xfrm>
            <a:prstGeom prst="rect">
              <a:avLst/>
            </a:prstGeom>
          </p:spPr>
        </p:pic>
        <p:pic>
          <p:nvPicPr>
            <p:cNvPr id="384" name="Imagem 383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8276617" y="5670436"/>
              <a:ext cx="281996" cy="273783"/>
            </a:xfrm>
            <a:prstGeom prst="rect">
              <a:avLst/>
            </a:prstGeom>
          </p:spPr>
        </p:pic>
        <p:pic>
          <p:nvPicPr>
            <p:cNvPr id="385" name="Imagem 384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8276617" y="4412948"/>
              <a:ext cx="281996" cy="273783"/>
            </a:xfrm>
            <a:prstGeom prst="rect">
              <a:avLst/>
            </a:prstGeom>
          </p:spPr>
        </p:pic>
        <p:pic>
          <p:nvPicPr>
            <p:cNvPr id="386" name="Imagem 38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617" y="3559934"/>
              <a:ext cx="281996" cy="271550"/>
            </a:xfrm>
            <a:prstGeom prst="rect">
              <a:avLst/>
            </a:prstGeom>
          </p:spPr>
        </p:pic>
        <p:pic>
          <p:nvPicPr>
            <p:cNvPr id="387" name="Imagem 38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617" y="3841881"/>
              <a:ext cx="281996" cy="271550"/>
            </a:xfrm>
            <a:prstGeom prst="rect">
              <a:avLst/>
            </a:prstGeom>
          </p:spPr>
        </p:pic>
        <p:pic>
          <p:nvPicPr>
            <p:cNvPr id="388" name="Imagem 3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617" y="4124304"/>
              <a:ext cx="281996" cy="271550"/>
            </a:xfrm>
            <a:prstGeom prst="rect">
              <a:avLst/>
            </a:prstGeom>
          </p:spPr>
        </p:pic>
        <p:sp>
          <p:nvSpPr>
            <p:cNvPr id="389" name="Retângulo 388"/>
            <p:cNvSpPr/>
            <p:nvPr/>
          </p:nvSpPr>
          <p:spPr>
            <a:xfrm>
              <a:off x="7766044" y="3103211"/>
              <a:ext cx="1305449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0" name="Retângulo 389"/>
            <p:cNvSpPr/>
            <p:nvPr/>
          </p:nvSpPr>
          <p:spPr>
            <a:xfrm>
              <a:off x="7766043" y="3106070"/>
              <a:ext cx="1305450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R/F e Incêndio</a:t>
              </a:r>
            </a:p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+ PT Colisão</a:t>
              </a:r>
              <a:endParaRPr lang="pt-BR" sz="1100" dirty="0"/>
            </a:p>
          </p:txBody>
        </p:sp>
        <p:sp>
          <p:nvSpPr>
            <p:cNvPr id="391" name="Retângulo 390"/>
            <p:cNvSpPr/>
            <p:nvPr/>
          </p:nvSpPr>
          <p:spPr>
            <a:xfrm>
              <a:off x="7766044" y="4975702"/>
              <a:ext cx="1305449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2" name="Retângulo 391"/>
            <p:cNvSpPr/>
            <p:nvPr/>
          </p:nvSpPr>
          <p:spPr>
            <a:xfrm>
              <a:off x="7766043" y="4978944"/>
              <a:ext cx="1305450" cy="401972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Domiciliar ou Rede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autorizada (gratuita)</a:t>
              </a:r>
              <a:endParaRPr lang="pt-BR" sz="1100" dirty="0"/>
            </a:p>
          </p:txBody>
        </p:sp>
        <p:sp>
          <p:nvSpPr>
            <p:cNvPr id="393" name="Retângulo 392"/>
            <p:cNvSpPr/>
            <p:nvPr/>
          </p:nvSpPr>
          <p:spPr>
            <a:xfrm>
              <a:off x="7769292" y="1823411"/>
              <a:ext cx="1305449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4" name="Retângulo 393"/>
            <p:cNvSpPr/>
            <p:nvPr/>
          </p:nvSpPr>
          <p:spPr>
            <a:xfrm>
              <a:off x="7755665" y="1827722"/>
              <a:ext cx="1305450" cy="418775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 25 anos</a:t>
              </a:r>
              <a:endParaRPr lang="pt-BR" sz="1100" dirty="0"/>
            </a:p>
          </p:txBody>
        </p:sp>
      </p:grpSp>
      <p:grpSp>
        <p:nvGrpSpPr>
          <p:cNvPr id="395" name="Agrupar 394"/>
          <p:cNvGrpSpPr/>
          <p:nvPr/>
        </p:nvGrpSpPr>
        <p:grpSpPr>
          <a:xfrm>
            <a:off x="4936172" y="1314356"/>
            <a:ext cx="1326205" cy="4846087"/>
            <a:chOff x="4936172" y="1126309"/>
            <a:chExt cx="1326205" cy="4846087"/>
          </a:xfrm>
        </p:grpSpPr>
        <p:sp>
          <p:nvSpPr>
            <p:cNvPr id="397" name="Arredondar Retângulo no Mesmo Canto Lateral 396"/>
            <p:cNvSpPr/>
            <p:nvPr/>
          </p:nvSpPr>
          <p:spPr>
            <a:xfrm>
              <a:off x="5048149" y="1126309"/>
              <a:ext cx="1079265" cy="414878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D2A5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6" name="Arredondar Retângulo no Mesmo Canto Lateral 395"/>
            <p:cNvSpPr/>
            <p:nvPr/>
          </p:nvSpPr>
          <p:spPr>
            <a:xfrm>
              <a:off x="4936172" y="1534124"/>
              <a:ext cx="132620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8" name="CaixaDeTexto 397"/>
            <p:cNvSpPr txBox="1"/>
            <p:nvPr/>
          </p:nvSpPr>
          <p:spPr>
            <a:xfrm>
              <a:off x="5089520" y="1198061"/>
              <a:ext cx="996524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ROUBO</a:t>
              </a:r>
              <a:br>
                <a:rPr lang="pt-BR" sz="1100" b="1" dirty="0">
                  <a:solidFill>
                    <a:schemeClr val="bg1"/>
                  </a:solidFill>
                </a:rPr>
              </a:br>
              <a:r>
                <a:rPr lang="pt-BR" sz="1100" b="1" dirty="0">
                  <a:solidFill>
                    <a:schemeClr val="bg1"/>
                  </a:solidFill>
                </a:rPr>
                <a:t>E FURTO</a:t>
              </a:r>
            </a:p>
          </p:txBody>
        </p:sp>
        <p:sp>
          <p:nvSpPr>
            <p:cNvPr id="399" name="Retângulo 398"/>
            <p:cNvSpPr/>
            <p:nvPr/>
          </p:nvSpPr>
          <p:spPr>
            <a:xfrm>
              <a:off x="4947148" y="2534352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0" name="Retângulo 399"/>
            <p:cNvSpPr/>
            <p:nvPr/>
          </p:nvSpPr>
          <p:spPr>
            <a:xfrm>
              <a:off x="4947148" y="3839549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1" name="Retângulo 400"/>
            <p:cNvSpPr/>
            <p:nvPr/>
          </p:nvSpPr>
          <p:spPr>
            <a:xfrm>
              <a:off x="4947148" y="4407626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2" name="Retângulo 401"/>
            <p:cNvSpPr/>
            <p:nvPr/>
          </p:nvSpPr>
          <p:spPr>
            <a:xfrm>
              <a:off x="4947148" y="5665114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3" name="Retângulo 402"/>
            <p:cNvSpPr/>
            <p:nvPr/>
          </p:nvSpPr>
          <p:spPr>
            <a:xfrm>
              <a:off x="4936769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CARRO</a:t>
              </a:r>
              <a:endParaRPr lang="pt-BR" sz="1100" dirty="0"/>
            </a:p>
          </p:txBody>
        </p:sp>
        <p:sp>
          <p:nvSpPr>
            <p:cNvPr id="404" name="Retângulo 403"/>
            <p:cNvSpPr/>
            <p:nvPr/>
          </p:nvSpPr>
          <p:spPr>
            <a:xfrm>
              <a:off x="4947147" y="2252550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100%</a:t>
              </a:r>
              <a:endParaRPr lang="pt-BR" sz="1100" dirty="0"/>
            </a:p>
          </p:txBody>
        </p:sp>
        <p:sp>
          <p:nvSpPr>
            <p:cNvPr id="405" name="Retângulo 404"/>
            <p:cNvSpPr/>
            <p:nvPr/>
          </p:nvSpPr>
          <p:spPr>
            <a:xfrm>
              <a:off x="4947147" y="5383434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Território Nacional</a:t>
              </a:r>
              <a:endParaRPr lang="pt-BR" sz="1100" dirty="0"/>
            </a:p>
          </p:txBody>
        </p:sp>
        <p:sp>
          <p:nvSpPr>
            <p:cNvPr id="406" name="Retângulo 405"/>
            <p:cNvSpPr/>
            <p:nvPr/>
          </p:nvSpPr>
          <p:spPr>
            <a:xfrm>
              <a:off x="5589495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MOTO</a:t>
              </a:r>
              <a:endParaRPr lang="pt-BR" sz="1100" dirty="0"/>
            </a:p>
          </p:txBody>
        </p:sp>
        <p:pic>
          <p:nvPicPr>
            <p:cNvPr id="407" name="Imagem 406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2536565"/>
              <a:ext cx="281996" cy="273783"/>
            </a:xfrm>
            <a:prstGeom prst="rect">
              <a:avLst/>
            </a:prstGeom>
          </p:spPr>
        </p:pic>
        <p:pic>
          <p:nvPicPr>
            <p:cNvPr id="408" name="Imagem 407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2817396"/>
              <a:ext cx="281996" cy="273783"/>
            </a:xfrm>
            <a:prstGeom prst="rect">
              <a:avLst/>
            </a:prstGeom>
          </p:spPr>
        </p:pic>
        <p:pic>
          <p:nvPicPr>
            <p:cNvPr id="409" name="Imagem 408"/>
            <p:cNvPicPr>
              <a:picLocks noChangeAspect="1"/>
            </p:cNvPicPr>
            <p:nvPr/>
          </p:nvPicPr>
          <p:blipFill rotWithShape="1">
            <a:blip r:embed="rId6"/>
            <a:srcRect l="48711" t="10000" r="8170" b="15926"/>
            <a:stretch/>
          </p:blipFill>
          <p:spPr>
            <a:xfrm>
              <a:off x="5458873" y="4128911"/>
              <a:ext cx="281996" cy="273783"/>
            </a:xfrm>
            <a:prstGeom prst="rect">
              <a:avLst/>
            </a:prstGeom>
          </p:spPr>
        </p:pic>
        <p:pic>
          <p:nvPicPr>
            <p:cNvPr id="410" name="Imagem 409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4702723"/>
              <a:ext cx="281996" cy="273783"/>
            </a:xfrm>
            <a:prstGeom prst="rect">
              <a:avLst/>
            </a:prstGeom>
          </p:spPr>
        </p:pic>
        <p:pic>
          <p:nvPicPr>
            <p:cNvPr id="411" name="Imagem 410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5670436"/>
              <a:ext cx="281996" cy="273783"/>
            </a:xfrm>
            <a:prstGeom prst="rect">
              <a:avLst/>
            </a:prstGeom>
          </p:spPr>
        </p:pic>
        <p:pic>
          <p:nvPicPr>
            <p:cNvPr id="412" name="Imagem 411"/>
            <p:cNvPicPr>
              <a:picLocks noChangeAspect="1"/>
            </p:cNvPicPr>
            <p:nvPr/>
          </p:nvPicPr>
          <p:blipFill rotWithShape="1">
            <a:blip r:embed="rId6"/>
            <a:srcRect l="48711" t="10000" r="8170" b="15926"/>
            <a:stretch/>
          </p:blipFill>
          <p:spPr>
            <a:xfrm>
              <a:off x="5458873" y="3839858"/>
              <a:ext cx="281996" cy="273783"/>
            </a:xfrm>
            <a:prstGeom prst="rect">
              <a:avLst/>
            </a:prstGeom>
          </p:spPr>
        </p:pic>
        <p:pic>
          <p:nvPicPr>
            <p:cNvPr id="413" name="Imagem 412"/>
            <p:cNvPicPr>
              <a:picLocks noChangeAspect="1"/>
            </p:cNvPicPr>
            <p:nvPr/>
          </p:nvPicPr>
          <p:blipFill rotWithShape="1">
            <a:blip r:embed="rId6"/>
            <a:srcRect l="48711" t="10000" r="8170" b="15926"/>
            <a:stretch/>
          </p:blipFill>
          <p:spPr>
            <a:xfrm>
              <a:off x="5458873" y="3568571"/>
              <a:ext cx="281996" cy="273783"/>
            </a:xfrm>
            <a:prstGeom prst="rect">
              <a:avLst/>
            </a:prstGeom>
          </p:spPr>
        </p:pic>
        <p:sp>
          <p:nvSpPr>
            <p:cNvPr id="414" name="Retângulo 413"/>
            <p:cNvSpPr/>
            <p:nvPr/>
          </p:nvSpPr>
          <p:spPr>
            <a:xfrm>
              <a:off x="4947148" y="3103211"/>
              <a:ext cx="1305449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5" name="Retângulo 414"/>
            <p:cNvSpPr/>
            <p:nvPr/>
          </p:nvSpPr>
          <p:spPr>
            <a:xfrm>
              <a:off x="4947147" y="3106070"/>
              <a:ext cx="1305450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R/F e Incêndio</a:t>
              </a:r>
              <a:endParaRPr lang="pt-BR" sz="1100" dirty="0"/>
            </a:p>
          </p:txBody>
        </p:sp>
        <p:sp>
          <p:nvSpPr>
            <p:cNvPr id="416" name="Retângulo 415"/>
            <p:cNvSpPr/>
            <p:nvPr/>
          </p:nvSpPr>
          <p:spPr>
            <a:xfrm>
              <a:off x="4947148" y="4975702"/>
              <a:ext cx="1305449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7" name="Retângulo 416"/>
            <p:cNvSpPr/>
            <p:nvPr/>
          </p:nvSpPr>
          <p:spPr>
            <a:xfrm>
              <a:off x="4947147" y="4978944"/>
              <a:ext cx="1305450" cy="401972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Domiciliar ou Rede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autorizada (gratuita)</a:t>
              </a:r>
              <a:endParaRPr lang="pt-BR" sz="1100" dirty="0"/>
            </a:p>
          </p:txBody>
        </p:sp>
        <p:sp>
          <p:nvSpPr>
            <p:cNvPr id="418" name="Retângulo 417"/>
            <p:cNvSpPr/>
            <p:nvPr/>
          </p:nvSpPr>
          <p:spPr>
            <a:xfrm>
              <a:off x="4950396" y="1823411"/>
              <a:ext cx="1305449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9" name="Retângulo 418"/>
            <p:cNvSpPr/>
            <p:nvPr/>
          </p:nvSpPr>
          <p:spPr>
            <a:xfrm>
              <a:off x="4936769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25 anos</a:t>
              </a:r>
              <a:endParaRPr lang="pt-BR" sz="1100" dirty="0"/>
            </a:p>
          </p:txBody>
        </p:sp>
        <p:sp>
          <p:nvSpPr>
            <p:cNvPr id="420" name="Retângulo 419"/>
            <p:cNvSpPr/>
            <p:nvPr/>
          </p:nvSpPr>
          <p:spPr>
            <a:xfrm>
              <a:off x="5589495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15 anos</a:t>
              </a:r>
              <a:endParaRPr lang="pt-BR" sz="1100" dirty="0"/>
            </a:p>
          </p:txBody>
        </p:sp>
        <p:cxnSp>
          <p:nvCxnSpPr>
            <p:cNvPr id="421" name="Conector reto 420"/>
            <p:cNvCxnSpPr/>
            <p:nvPr/>
          </p:nvCxnSpPr>
          <p:spPr>
            <a:xfrm>
              <a:off x="5589495" y="1542693"/>
              <a:ext cx="0" cy="70280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2" name="Imagem 421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4404419"/>
              <a:ext cx="281996" cy="273783"/>
            </a:xfrm>
            <a:prstGeom prst="rect">
              <a:avLst/>
            </a:prstGeom>
          </p:spPr>
        </p:pic>
      </p:grpSp>
      <p:grpSp>
        <p:nvGrpSpPr>
          <p:cNvPr id="166" name="Agrupar 165"/>
          <p:cNvGrpSpPr/>
          <p:nvPr/>
        </p:nvGrpSpPr>
        <p:grpSpPr>
          <a:xfrm>
            <a:off x="6347612" y="1314356"/>
            <a:ext cx="1326205" cy="4846087"/>
            <a:chOff x="6348735" y="1126309"/>
            <a:chExt cx="1326205" cy="4846087"/>
          </a:xfrm>
        </p:grpSpPr>
        <p:sp>
          <p:nvSpPr>
            <p:cNvPr id="167" name="Arredondar Retângulo no Mesmo Canto Lateral 166"/>
            <p:cNvSpPr/>
            <p:nvPr/>
          </p:nvSpPr>
          <p:spPr>
            <a:xfrm>
              <a:off x="6348735" y="1534124"/>
              <a:ext cx="132620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8" name="Arredondar Retângulo no Mesmo Canto Lateral 167"/>
            <p:cNvSpPr/>
            <p:nvPr/>
          </p:nvSpPr>
          <p:spPr>
            <a:xfrm>
              <a:off x="6472072" y="1126309"/>
              <a:ext cx="1079265" cy="414878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D2A5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9" name="CaixaDeTexto 168"/>
            <p:cNvSpPr txBox="1"/>
            <p:nvPr/>
          </p:nvSpPr>
          <p:spPr>
            <a:xfrm>
              <a:off x="6513443" y="1198061"/>
              <a:ext cx="996524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+ TERCEIROS</a:t>
              </a:r>
              <a:br>
                <a:rPr lang="pt-BR" sz="1100" b="1" dirty="0">
                  <a:solidFill>
                    <a:schemeClr val="bg1"/>
                  </a:solidFill>
                </a:rPr>
              </a:br>
              <a:r>
                <a:rPr lang="pt-BR" sz="1100" b="1" dirty="0">
                  <a:solidFill>
                    <a:schemeClr val="bg1"/>
                  </a:solidFill>
                </a:rPr>
                <a:t>(RCF-V)</a:t>
              </a:r>
            </a:p>
          </p:txBody>
        </p:sp>
        <p:sp>
          <p:nvSpPr>
            <p:cNvPr id="170" name="Retângulo 169"/>
            <p:cNvSpPr/>
            <p:nvPr/>
          </p:nvSpPr>
          <p:spPr>
            <a:xfrm>
              <a:off x="6359711" y="2534352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Retângulo 170"/>
            <p:cNvSpPr/>
            <p:nvPr/>
          </p:nvSpPr>
          <p:spPr>
            <a:xfrm>
              <a:off x="6359711" y="3839549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2" name="Retângulo 171"/>
            <p:cNvSpPr/>
            <p:nvPr/>
          </p:nvSpPr>
          <p:spPr>
            <a:xfrm>
              <a:off x="6359711" y="4407626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3" name="Retângulo 172"/>
            <p:cNvSpPr/>
            <p:nvPr/>
          </p:nvSpPr>
          <p:spPr>
            <a:xfrm>
              <a:off x="6359711" y="5665114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4" name="Conector reto 173"/>
            <p:cNvCxnSpPr/>
            <p:nvPr/>
          </p:nvCxnSpPr>
          <p:spPr>
            <a:xfrm>
              <a:off x="7012436" y="3555855"/>
              <a:ext cx="0" cy="85177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tângulo 174"/>
            <p:cNvSpPr/>
            <p:nvPr/>
          </p:nvSpPr>
          <p:spPr>
            <a:xfrm>
              <a:off x="6349332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CARRO</a:t>
              </a:r>
              <a:endParaRPr lang="pt-BR" sz="1100" dirty="0"/>
            </a:p>
          </p:txBody>
        </p:sp>
        <p:sp>
          <p:nvSpPr>
            <p:cNvPr id="176" name="Retângulo 175"/>
            <p:cNvSpPr/>
            <p:nvPr/>
          </p:nvSpPr>
          <p:spPr>
            <a:xfrm>
              <a:off x="6359710" y="2252550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100%</a:t>
              </a:r>
              <a:endParaRPr lang="pt-BR" sz="1100" dirty="0"/>
            </a:p>
          </p:txBody>
        </p:sp>
        <p:sp>
          <p:nvSpPr>
            <p:cNvPr id="177" name="Retângulo 176"/>
            <p:cNvSpPr/>
            <p:nvPr/>
          </p:nvSpPr>
          <p:spPr>
            <a:xfrm>
              <a:off x="6359710" y="3557327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R$ 75 mil</a:t>
              </a:r>
              <a:endParaRPr lang="pt-BR" sz="1100" dirty="0"/>
            </a:p>
          </p:txBody>
        </p:sp>
        <p:sp>
          <p:nvSpPr>
            <p:cNvPr id="178" name="Retângulo 177"/>
            <p:cNvSpPr/>
            <p:nvPr/>
          </p:nvSpPr>
          <p:spPr>
            <a:xfrm>
              <a:off x="6359710" y="3841455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R$ 75 mil</a:t>
              </a:r>
              <a:endParaRPr lang="pt-BR" sz="1100" dirty="0"/>
            </a:p>
          </p:txBody>
        </p:sp>
        <p:sp>
          <p:nvSpPr>
            <p:cNvPr id="179" name="Retângulo 178"/>
            <p:cNvSpPr/>
            <p:nvPr/>
          </p:nvSpPr>
          <p:spPr>
            <a:xfrm>
              <a:off x="6359710" y="4125584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R$ 5 mil</a:t>
              </a:r>
              <a:endParaRPr lang="pt-BR" sz="1100" dirty="0"/>
            </a:p>
          </p:txBody>
        </p:sp>
        <p:sp>
          <p:nvSpPr>
            <p:cNvPr id="180" name="Retângulo 179"/>
            <p:cNvSpPr/>
            <p:nvPr/>
          </p:nvSpPr>
          <p:spPr>
            <a:xfrm>
              <a:off x="6359710" y="5383434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Território Nacional</a:t>
              </a:r>
              <a:endParaRPr lang="pt-BR" sz="1100" dirty="0"/>
            </a:p>
          </p:txBody>
        </p:sp>
        <p:sp>
          <p:nvSpPr>
            <p:cNvPr id="181" name="Retângulo 180"/>
            <p:cNvSpPr/>
            <p:nvPr/>
          </p:nvSpPr>
          <p:spPr>
            <a:xfrm>
              <a:off x="7002058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MOTO</a:t>
              </a:r>
              <a:endParaRPr lang="pt-BR" sz="1100" dirty="0"/>
            </a:p>
          </p:txBody>
        </p:sp>
        <p:sp>
          <p:nvSpPr>
            <p:cNvPr id="182" name="Retângulo 181"/>
            <p:cNvSpPr/>
            <p:nvPr/>
          </p:nvSpPr>
          <p:spPr>
            <a:xfrm>
              <a:off x="7012436" y="3557327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R$ 30 mil</a:t>
              </a:r>
              <a:endParaRPr lang="pt-BR" sz="1100" dirty="0"/>
            </a:p>
          </p:txBody>
        </p:sp>
        <p:sp>
          <p:nvSpPr>
            <p:cNvPr id="183" name="Retângulo 182"/>
            <p:cNvSpPr/>
            <p:nvPr/>
          </p:nvSpPr>
          <p:spPr>
            <a:xfrm>
              <a:off x="7012436" y="3841455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R$ 30 mil</a:t>
              </a:r>
              <a:endParaRPr lang="pt-BR" sz="1100" dirty="0"/>
            </a:p>
          </p:txBody>
        </p:sp>
        <p:pic>
          <p:nvPicPr>
            <p:cNvPr id="184" name="Imagem 183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6870284" y="2536565"/>
              <a:ext cx="281996" cy="273783"/>
            </a:xfrm>
            <a:prstGeom prst="rect">
              <a:avLst/>
            </a:prstGeom>
          </p:spPr>
        </p:pic>
        <p:pic>
          <p:nvPicPr>
            <p:cNvPr id="185" name="Imagem 184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6870284" y="2817396"/>
              <a:ext cx="281996" cy="273783"/>
            </a:xfrm>
            <a:prstGeom prst="rect">
              <a:avLst/>
            </a:prstGeom>
          </p:spPr>
        </p:pic>
        <p:pic>
          <p:nvPicPr>
            <p:cNvPr id="186" name="Imagem 185"/>
            <p:cNvPicPr>
              <a:picLocks noChangeAspect="1"/>
            </p:cNvPicPr>
            <p:nvPr/>
          </p:nvPicPr>
          <p:blipFill rotWithShape="1">
            <a:blip r:embed="rId6"/>
            <a:srcRect l="48711" t="10000" r="8170" b="15926"/>
            <a:stretch/>
          </p:blipFill>
          <p:spPr>
            <a:xfrm>
              <a:off x="7197797" y="4128911"/>
              <a:ext cx="281996" cy="273783"/>
            </a:xfrm>
            <a:prstGeom prst="rect">
              <a:avLst/>
            </a:prstGeom>
          </p:spPr>
        </p:pic>
        <p:pic>
          <p:nvPicPr>
            <p:cNvPr id="187" name="Imagem 186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6870284" y="4702723"/>
              <a:ext cx="281996" cy="273783"/>
            </a:xfrm>
            <a:prstGeom prst="rect">
              <a:avLst/>
            </a:prstGeom>
          </p:spPr>
        </p:pic>
        <p:pic>
          <p:nvPicPr>
            <p:cNvPr id="188" name="Imagem 187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6870284" y="5670436"/>
              <a:ext cx="281996" cy="273783"/>
            </a:xfrm>
            <a:prstGeom prst="rect">
              <a:avLst/>
            </a:prstGeom>
          </p:spPr>
        </p:pic>
        <p:sp>
          <p:nvSpPr>
            <p:cNvPr id="189" name="Retângulo 188"/>
            <p:cNvSpPr/>
            <p:nvPr/>
          </p:nvSpPr>
          <p:spPr>
            <a:xfrm>
              <a:off x="6359711" y="3103211"/>
              <a:ext cx="1305449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Retângulo 189"/>
            <p:cNvSpPr/>
            <p:nvPr/>
          </p:nvSpPr>
          <p:spPr>
            <a:xfrm>
              <a:off x="6359710" y="3106070"/>
              <a:ext cx="1305450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R/F e Incêndio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+ RCF-V</a:t>
              </a:r>
              <a:endParaRPr lang="pt-BR" sz="1100" dirty="0"/>
            </a:p>
          </p:txBody>
        </p:sp>
        <p:sp>
          <p:nvSpPr>
            <p:cNvPr id="191" name="Retângulo 190"/>
            <p:cNvSpPr/>
            <p:nvPr/>
          </p:nvSpPr>
          <p:spPr>
            <a:xfrm>
              <a:off x="6359711" y="4975702"/>
              <a:ext cx="1305449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2" name="Retângulo 191"/>
            <p:cNvSpPr/>
            <p:nvPr/>
          </p:nvSpPr>
          <p:spPr>
            <a:xfrm>
              <a:off x="6359710" y="4978944"/>
              <a:ext cx="1305450" cy="401972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Domiciliar ou Rede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autorizada (gratuita)</a:t>
              </a:r>
              <a:endParaRPr lang="pt-BR" sz="1100" dirty="0"/>
            </a:p>
          </p:txBody>
        </p:sp>
        <p:sp>
          <p:nvSpPr>
            <p:cNvPr id="193" name="Retângulo 192"/>
            <p:cNvSpPr/>
            <p:nvPr/>
          </p:nvSpPr>
          <p:spPr>
            <a:xfrm>
              <a:off x="6362959" y="1823411"/>
              <a:ext cx="1305449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4" name="Retângulo 193"/>
            <p:cNvSpPr/>
            <p:nvPr/>
          </p:nvSpPr>
          <p:spPr>
            <a:xfrm>
              <a:off x="6349332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25 anos</a:t>
              </a:r>
              <a:endParaRPr lang="pt-BR" sz="1100" dirty="0"/>
            </a:p>
          </p:txBody>
        </p:sp>
        <p:sp>
          <p:nvSpPr>
            <p:cNvPr id="195" name="Retângulo 194"/>
            <p:cNvSpPr/>
            <p:nvPr/>
          </p:nvSpPr>
          <p:spPr>
            <a:xfrm>
              <a:off x="7002058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15 anos</a:t>
              </a:r>
              <a:endParaRPr lang="pt-BR" sz="1100" dirty="0"/>
            </a:p>
          </p:txBody>
        </p:sp>
        <p:cxnSp>
          <p:nvCxnSpPr>
            <p:cNvPr id="196" name="Conector reto 195"/>
            <p:cNvCxnSpPr/>
            <p:nvPr/>
          </p:nvCxnSpPr>
          <p:spPr>
            <a:xfrm>
              <a:off x="7002058" y="1542693"/>
              <a:ext cx="0" cy="70280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7" name="Imagem 196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6870284" y="4404419"/>
              <a:ext cx="281996" cy="273783"/>
            </a:xfrm>
            <a:prstGeom prst="rect">
              <a:avLst/>
            </a:prstGeom>
          </p:spPr>
        </p:pic>
      </p:grpSp>
      <p:grpSp>
        <p:nvGrpSpPr>
          <p:cNvPr id="203" name="Agrupar 202"/>
          <p:cNvGrpSpPr/>
          <p:nvPr/>
        </p:nvGrpSpPr>
        <p:grpSpPr>
          <a:xfrm>
            <a:off x="7877982" y="254924"/>
            <a:ext cx="1079266" cy="919852"/>
            <a:chOff x="6461508" y="127236"/>
            <a:chExt cx="1079266" cy="919852"/>
          </a:xfrm>
        </p:grpSpPr>
        <p:sp>
          <p:nvSpPr>
            <p:cNvPr id="204" name="Retângulo Arredondado 203"/>
            <p:cNvSpPr/>
            <p:nvPr/>
          </p:nvSpPr>
          <p:spPr>
            <a:xfrm>
              <a:off x="6461508" y="127236"/>
              <a:ext cx="1079266" cy="9198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5" name="Imagem 20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297" y="205121"/>
              <a:ext cx="755686" cy="764084"/>
            </a:xfrm>
            <a:prstGeom prst="rect">
              <a:avLst/>
            </a:prstGeom>
          </p:spPr>
        </p:pic>
      </p:grpSp>
      <p:sp>
        <p:nvSpPr>
          <p:cNvPr id="206" name="CaixaDeTexto 205">
            <a:extLst>
              <a:ext uri="{FF2B5EF4-FFF2-40B4-BE49-F238E27FC236}">
                <a16:creationId xmlns:a16="http://schemas.microsoft.com/office/drawing/2014/main" id="{E6B3C842-4C29-CDA9-7327-723EADE6CF5A}"/>
              </a:ext>
            </a:extLst>
          </p:cNvPr>
          <p:cNvSpPr txBox="1"/>
          <p:nvPr/>
        </p:nvSpPr>
        <p:spPr>
          <a:xfrm>
            <a:off x="3246098" y="6583908"/>
            <a:ext cx="782913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050" dirty="0">
                <a:solidFill>
                  <a:srgbClr val="002060"/>
                </a:solidFill>
              </a:rPr>
              <a:t>¹ Guincho até 200 km, auxílio eletromecânico, pane seca, carga de bateria, transporte alternativo, chaveiro (auto) e troca de pneus (auto).</a:t>
            </a:r>
          </a:p>
        </p:txBody>
      </p:sp>
    </p:spTree>
    <p:extLst>
      <p:ext uri="{BB962C8B-B14F-4D97-AF65-F5344CB8AC3E}">
        <p14:creationId xmlns:p14="http://schemas.microsoft.com/office/powerpoint/2010/main" val="20412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F4CDD51-0F94-BBC5-EDBB-95FD9FE9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6" y="0"/>
            <a:ext cx="12192000" cy="6858000"/>
          </a:xfrm>
          <a:prstGeom prst="rect">
            <a:avLst/>
          </a:prstGeom>
        </p:spPr>
      </p:pic>
      <p:sp>
        <p:nvSpPr>
          <p:cNvPr id="607" name="Arredondar Retângulo no Mesmo Canto Lateral 606">
            <a:extLst>
              <a:ext uri="{FF2B5EF4-FFF2-40B4-BE49-F238E27FC236}">
                <a16:creationId xmlns:a16="http://schemas.microsoft.com/office/drawing/2014/main" id="{391DDFEF-89BB-B696-2B98-576D4DA2045C}"/>
              </a:ext>
            </a:extLst>
          </p:cNvPr>
          <p:cNvSpPr/>
          <p:nvPr/>
        </p:nvSpPr>
        <p:spPr>
          <a:xfrm>
            <a:off x="5102495" y="6095048"/>
            <a:ext cx="1087955" cy="255300"/>
          </a:xfrm>
          <a:prstGeom prst="round2SameRect">
            <a:avLst>
              <a:gd name="adj1" fmla="val 0"/>
              <a:gd name="adj2" fmla="val 38066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pt-BR" sz="900" b="1" dirty="0">
                <a:solidFill>
                  <a:srgbClr val="00B0F0"/>
                </a:solidFill>
              </a:rPr>
              <a:t>SEGURO DE RC</a:t>
            </a:r>
          </a:p>
        </p:txBody>
      </p:sp>
      <p:pic>
        <p:nvPicPr>
          <p:cNvPr id="238" name="Imagem 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23" y="-9442"/>
            <a:ext cx="2560542" cy="68768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B3530C4-33A1-078C-3ED1-AEA5A1CB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E66B80A-F1DD-27AE-ED97-3CB545EA9433}"/>
              </a:ext>
            </a:extLst>
          </p:cNvPr>
          <p:cNvSpPr/>
          <p:nvPr/>
        </p:nvSpPr>
        <p:spPr>
          <a:xfrm>
            <a:off x="526210" y="0"/>
            <a:ext cx="45719" cy="26482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46C7A6-827B-609A-B730-E6C5F8519C31}"/>
              </a:ext>
            </a:extLst>
          </p:cNvPr>
          <p:cNvSpPr txBox="1"/>
          <p:nvPr/>
        </p:nvSpPr>
        <p:spPr>
          <a:xfrm>
            <a:off x="673824" y="303693"/>
            <a:ext cx="2490140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2800" b="1" dirty="0">
                <a:solidFill>
                  <a:srgbClr val="00B0F0"/>
                </a:solidFill>
              </a:rPr>
              <a:t>NOVOS</a:t>
            </a:r>
            <a:br>
              <a:rPr lang="pt-BR" sz="2800" b="1" dirty="0">
                <a:solidFill>
                  <a:srgbClr val="00B0F0"/>
                </a:solidFill>
              </a:rPr>
            </a:br>
            <a:r>
              <a:rPr lang="pt-BR" sz="2800" b="1" dirty="0">
                <a:solidFill>
                  <a:srgbClr val="00B0F0"/>
                </a:solidFill>
              </a:rPr>
              <a:t>PRODUTOS</a:t>
            </a:r>
          </a:p>
        </p:txBody>
      </p:sp>
      <p:sp>
        <p:nvSpPr>
          <p:cNvPr id="292" name="CaixaDeTexto 291">
            <a:extLst>
              <a:ext uri="{FF2B5EF4-FFF2-40B4-BE49-F238E27FC236}">
                <a16:creationId xmlns:a16="http://schemas.microsoft.com/office/drawing/2014/main" id="{E6B3C842-4C29-CDA9-7327-723EADE6CF5A}"/>
              </a:ext>
            </a:extLst>
          </p:cNvPr>
          <p:cNvSpPr txBox="1"/>
          <p:nvPr/>
        </p:nvSpPr>
        <p:spPr>
          <a:xfrm>
            <a:off x="3246098" y="6583908"/>
            <a:ext cx="782913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050" dirty="0">
                <a:solidFill>
                  <a:srgbClr val="002060"/>
                </a:solidFill>
              </a:rPr>
              <a:t>¹ Guincho até 200 km, auxílio eletromecânico, pane seca, carga de bateria, transporte alternativo, chaveiro (auto) e troca de pneus (auto).</a:t>
            </a:r>
          </a:p>
        </p:txBody>
      </p:sp>
      <p:grpSp>
        <p:nvGrpSpPr>
          <p:cNvPr id="297" name="Agrupar 296"/>
          <p:cNvGrpSpPr/>
          <p:nvPr/>
        </p:nvGrpSpPr>
        <p:grpSpPr>
          <a:xfrm>
            <a:off x="3236780" y="1722171"/>
            <a:ext cx="1629375" cy="4438272"/>
            <a:chOff x="340951" y="1534124"/>
            <a:chExt cx="1629375" cy="4438272"/>
          </a:xfrm>
        </p:grpSpPr>
        <p:sp>
          <p:nvSpPr>
            <p:cNvPr id="298" name="Arredondar Retângulo no Mesmo Canto Lateral 297"/>
            <p:cNvSpPr/>
            <p:nvPr/>
          </p:nvSpPr>
          <p:spPr>
            <a:xfrm>
              <a:off x="340951" y="1534124"/>
              <a:ext cx="162937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9" name="Retângulo 298"/>
            <p:cNvSpPr/>
            <p:nvPr/>
          </p:nvSpPr>
          <p:spPr>
            <a:xfrm>
              <a:off x="351256" y="2534352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0" name="Retângulo 299"/>
            <p:cNvSpPr/>
            <p:nvPr/>
          </p:nvSpPr>
          <p:spPr>
            <a:xfrm>
              <a:off x="351256" y="3839549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1" name="Retângulo 300"/>
            <p:cNvSpPr/>
            <p:nvPr/>
          </p:nvSpPr>
          <p:spPr>
            <a:xfrm>
              <a:off x="351256" y="4407626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2" name="Retângulo 301"/>
            <p:cNvSpPr/>
            <p:nvPr/>
          </p:nvSpPr>
          <p:spPr>
            <a:xfrm>
              <a:off x="351256" y="5665114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3" name="Retângulo 302"/>
            <p:cNvSpPr/>
            <p:nvPr/>
          </p:nvSpPr>
          <p:spPr>
            <a:xfrm>
              <a:off x="363250" y="1542211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Tipo do veículo</a:t>
              </a:r>
              <a:endParaRPr lang="pt-BR" sz="1100" dirty="0"/>
            </a:p>
          </p:txBody>
        </p:sp>
        <p:sp>
          <p:nvSpPr>
            <p:cNvPr id="304" name="Retângulo 303"/>
            <p:cNvSpPr/>
            <p:nvPr/>
          </p:nvSpPr>
          <p:spPr>
            <a:xfrm>
              <a:off x="363250" y="3557327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- Danos materiais</a:t>
              </a:r>
              <a:endParaRPr lang="pt-BR" sz="1100" dirty="0"/>
            </a:p>
          </p:txBody>
        </p:sp>
        <p:sp>
          <p:nvSpPr>
            <p:cNvPr id="305" name="Retângulo 304"/>
            <p:cNvSpPr/>
            <p:nvPr/>
          </p:nvSpPr>
          <p:spPr>
            <a:xfrm>
              <a:off x="363250" y="3841456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- Danos corporais</a:t>
              </a:r>
              <a:endParaRPr lang="pt-BR" sz="1100" dirty="0"/>
            </a:p>
          </p:txBody>
        </p:sp>
        <p:sp>
          <p:nvSpPr>
            <p:cNvPr id="306" name="Retângulo 305"/>
            <p:cNvSpPr/>
            <p:nvPr/>
          </p:nvSpPr>
          <p:spPr>
            <a:xfrm>
              <a:off x="363250" y="4125584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- Danos morais</a:t>
              </a:r>
              <a:endParaRPr lang="pt-BR" sz="1100" dirty="0"/>
            </a:p>
          </p:txBody>
        </p:sp>
        <p:sp>
          <p:nvSpPr>
            <p:cNvPr id="307" name="Retângulo 306"/>
            <p:cNvSpPr/>
            <p:nvPr/>
          </p:nvSpPr>
          <p:spPr>
            <a:xfrm>
              <a:off x="363250" y="5383434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Regiões de cobertura</a:t>
              </a:r>
              <a:endParaRPr lang="pt-BR" sz="1100" dirty="0"/>
            </a:p>
          </p:txBody>
        </p:sp>
        <p:sp>
          <p:nvSpPr>
            <p:cNvPr id="308" name="Retângulo 307"/>
            <p:cNvSpPr/>
            <p:nvPr/>
          </p:nvSpPr>
          <p:spPr>
            <a:xfrm>
              <a:off x="363250" y="4692458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Rastreador Ituran</a:t>
              </a:r>
              <a:endParaRPr lang="pt-BR" sz="1100" dirty="0"/>
            </a:p>
          </p:txBody>
        </p:sp>
        <p:sp>
          <p:nvSpPr>
            <p:cNvPr id="309" name="Retângulo 308"/>
            <p:cNvSpPr/>
            <p:nvPr/>
          </p:nvSpPr>
          <p:spPr>
            <a:xfrm>
              <a:off x="363250" y="2252550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Indenização tabela FIPE</a:t>
              </a:r>
              <a:endParaRPr lang="pt-BR" sz="1100" dirty="0"/>
            </a:p>
          </p:txBody>
        </p:sp>
        <p:sp>
          <p:nvSpPr>
            <p:cNvPr id="310" name="Retângulo 309"/>
            <p:cNvSpPr/>
            <p:nvPr/>
          </p:nvSpPr>
          <p:spPr>
            <a:xfrm>
              <a:off x="363250" y="4409713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Assistência 24h</a:t>
              </a:r>
              <a:r>
                <a:rPr lang="pt-BR" sz="1100" baseline="30000" dirty="0">
                  <a:solidFill>
                    <a:srgbClr val="002060"/>
                  </a:solidFill>
                </a:rPr>
                <a:t>1</a:t>
              </a:r>
              <a:endParaRPr lang="pt-BR" sz="1100" baseline="30000" dirty="0"/>
            </a:p>
          </p:txBody>
        </p:sp>
        <p:sp>
          <p:nvSpPr>
            <p:cNvPr id="311" name="Retângulo 310"/>
            <p:cNvSpPr/>
            <p:nvPr/>
          </p:nvSpPr>
          <p:spPr>
            <a:xfrm>
              <a:off x="363250" y="2530367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Indenização Roubo/Furto</a:t>
              </a:r>
              <a:endParaRPr lang="pt-BR" sz="1100" dirty="0"/>
            </a:p>
          </p:txBody>
        </p:sp>
        <p:sp>
          <p:nvSpPr>
            <p:cNvPr id="312" name="Retângulo 311"/>
            <p:cNvSpPr/>
            <p:nvPr/>
          </p:nvSpPr>
          <p:spPr>
            <a:xfrm>
              <a:off x="363250" y="2815959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Indenização por Incêndio</a:t>
              </a:r>
              <a:endParaRPr lang="pt-BR" sz="1100" dirty="0"/>
            </a:p>
          </p:txBody>
        </p:sp>
        <p:sp>
          <p:nvSpPr>
            <p:cNvPr id="313" name="Retângulo 312"/>
            <p:cNvSpPr/>
            <p:nvPr/>
          </p:nvSpPr>
          <p:spPr>
            <a:xfrm>
              <a:off x="363250" y="5672232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Integração </a:t>
              </a:r>
              <a:r>
                <a:rPr lang="pt-BR" sz="1100" dirty="0" err="1">
                  <a:solidFill>
                    <a:srgbClr val="002060"/>
                  </a:solidFill>
                </a:rPr>
                <a:t>Multicálculos</a:t>
              </a:r>
              <a:endParaRPr lang="pt-BR" sz="1100" dirty="0"/>
            </a:p>
          </p:txBody>
        </p:sp>
        <p:sp>
          <p:nvSpPr>
            <p:cNvPr id="314" name="Retângulo 313"/>
            <p:cNvSpPr/>
            <p:nvPr/>
          </p:nvSpPr>
          <p:spPr>
            <a:xfrm>
              <a:off x="351256" y="3103211"/>
              <a:ext cx="1603874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5" name="Retângulo 314"/>
            <p:cNvSpPr/>
            <p:nvPr/>
          </p:nvSpPr>
          <p:spPr>
            <a:xfrm>
              <a:off x="363250" y="3106070"/>
              <a:ext cx="1591881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Coberturas</a:t>
              </a:r>
              <a:endParaRPr lang="pt-BR" sz="1100" dirty="0"/>
            </a:p>
          </p:txBody>
        </p:sp>
        <p:sp>
          <p:nvSpPr>
            <p:cNvPr id="316" name="Retângulo 315"/>
            <p:cNvSpPr/>
            <p:nvPr/>
          </p:nvSpPr>
          <p:spPr>
            <a:xfrm>
              <a:off x="351256" y="4975702"/>
              <a:ext cx="1603874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7" name="Retângulo 316"/>
            <p:cNvSpPr/>
            <p:nvPr/>
          </p:nvSpPr>
          <p:spPr>
            <a:xfrm>
              <a:off x="363250" y="4978944"/>
              <a:ext cx="1591881" cy="401972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Instalação do rastreador</a:t>
              </a:r>
              <a:endParaRPr lang="pt-BR" sz="1100" dirty="0"/>
            </a:p>
          </p:txBody>
        </p:sp>
        <p:sp>
          <p:nvSpPr>
            <p:cNvPr id="318" name="Retângulo 317"/>
            <p:cNvSpPr/>
            <p:nvPr/>
          </p:nvSpPr>
          <p:spPr>
            <a:xfrm>
              <a:off x="351256" y="1823411"/>
              <a:ext cx="1603874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9" name="Retângulo 318"/>
            <p:cNvSpPr/>
            <p:nvPr/>
          </p:nvSpPr>
          <p:spPr>
            <a:xfrm>
              <a:off x="363250" y="1827723"/>
              <a:ext cx="1591881" cy="414018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Idade do veículo</a:t>
              </a:r>
              <a:endParaRPr lang="pt-BR" sz="1100" dirty="0"/>
            </a:p>
          </p:txBody>
        </p:sp>
      </p:grpSp>
      <p:grpSp>
        <p:nvGrpSpPr>
          <p:cNvPr id="543" name="Agrupar 542"/>
          <p:cNvGrpSpPr/>
          <p:nvPr/>
        </p:nvGrpSpPr>
        <p:grpSpPr>
          <a:xfrm>
            <a:off x="4988260" y="1314356"/>
            <a:ext cx="1326205" cy="4846087"/>
            <a:chOff x="2089183" y="1126309"/>
            <a:chExt cx="1326205" cy="4846087"/>
          </a:xfrm>
        </p:grpSpPr>
        <p:sp>
          <p:nvSpPr>
            <p:cNvPr id="545" name="Arredondar Retângulo no Mesmo Canto Lateral 544"/>
            <p:cNvSpPr/>
            <p:nvPr/>
          </p:nvSpPr>
          <p:spPr>
            <a:xfrm>
              <a:off x="2189279" y="1126309"/>
              <a:ext cx="1079265" cy="414878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4" name="Arredondar Retângulo no Mesmo Canto Lateral 543"/>
            <p:cNvSpPr/>
            <p:nvPr/>
          </p:nvSpPr>
          <p:spPr>
            <a:xfrm>
              <a:off x="2089183" y="1534124"/>
              <a:ext cx="132620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6" name="CaixaDeTexto 545"/>
            <p:cNvSpPr txBox="1"/>
            <p:nvPr/>
          </p:nvSpPr>
          <p:spPr>
            <a:xfrm>
              <a:off x="2230650" y="1198061"/>
              <a:ext cx="996524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ROUBO</a:t>
              </a:r>
              <a:br>
                <a:rPr lang="pt-BR" sz="1100" b="1" dirty="0">
                  <a:solidFill>
                    <a:schemeClr val="bg1"/>
                  </a:solidFill>
                </a:rPr>
              </a:br>
              <a:r>
                <a:rPr lang="pt-BR" sz="1100" b="1" dirty="0">
                  <a:solidFill>
                    <a:schemeClr val="bg1"/>
                  </a:solidFill>
                </a:rPr>
                <a:t>E FURTO</a:t>
              </a:r>
            </a:p>
          </p:txBody>
        </p:sp>
        <p:sp>
          <p:nvSpPr>
            <p:cNvPr id="547" name="Retângulo 546"/>
            <p:cNvSpPr/>
            <p:nvPr/>
          </p:nvSpPr>
          <p:spPr>
            <a:xfrm>
              <a:off x="2100159" y="2534352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8" name="Retângulo 547"/>
            <p:cNvSpPr/>
            <p:nvPr/>
          </p:nvSpPr>
          <p:spPr>
            <a:xfrm>
              <a:off x="2100159" y="3839549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9" name="Retângulo 548"/>
            <p:cNvSpPr/>
            <p:nvPr/>
          </p:nvSpPr>
          <p:spPr>
            <a:xfrm>
              <a:off x="2100159" y="4407626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0" name="Retângulo 549"/>
            <p:cNvSpPr/>
            <p:nvPr/>
          </p:nvSpPr>
          <p:spPr>
            <a:xfrm>
              <a:off x="2100159" y="5665114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1" name="Retângulo 550"/>
            <p:cNvSpPr/>
            <p:nvPr/>
          </p:nvSpPr>
          <p:spPr>
            <a:xfrm>
              <a:off x="2089780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CARRO</a:t>
              </a:r>
              <a:endParaRPr lang="pt-BR" sz="1100" dirty="0"/>
            </a:p>
          </p:txBody>
        </p:sp>
        <p:sp>
          <p:nvSpPr>
            <p:cNvPr id="552" name="Retângulo 551"/>
            <p:cNvSpPr/>
            <p:nvPr/>
          </p:nvSpPr>
          <p:spPr>
            <a:xfrm>
              <a:off x="2100158" y="2252550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Escolha: 75% ou 90%</a:t>
              </a:r>
              <a:endParaRPr lang="pt-BR" sz="1100" dirty="0"/>
            </a:p>
          </p:txBody>
        </p:sp>
        <p:sp>
          <p:nvSpPr>
            <p:cNvPr id="553" name="Retângulo 552"/>
            <p:cNvSpPr/>
            <p:nvPr/>
          </p:nvSpPr>
          <p:spPr>
            <a:xfrm>
              <a:off x="2100159" y="3103211"/>
              <a:ext cx="1305449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4" name="Retângulo 553"/>
            <p:cNvSpPr/>
            <p:nvPr/>
          </p:nvSpPr>
          <p:spPr>
            <a:xfrm>
              <a:off x="2100158" y="3106070"/>
              <a:ext cx="1305450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Roubo e Furto</a:t>
              </a:r>
              <a:endParaRPr lang="pt-BR" sz="1100" dirty="0"/>
            </a:p>
          </p:txBody>
        </p:sp>
        <p:sp>
          <p:nvSpPr>
            <p:cNvPr id="555" name="Retângulo 554"/>
            <p:cNvSpPr/>
            <p:nvPr/>
          </p:nvSpPr>
          <p:spPr>
            <a:xfrm>
              <a:off x="2100158" y="4409713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B050"/>
                  </a:solidFill>
                </a:rPr>
                <a:t>Opcional</a:t>
              </a:r>
              <a:endParaRPr lang="pt-BR" sz="1100" dirty="0"/>
            </a:p>
          </p:txBody>
        </p:sp>
        <p:sp>
          <p:nvSpPr>
            <p:cNvPr id="556" name="Retângulo 555"/>
            <p:cNvSpPr/>
            <p:nvPr/>
          </p:nvSpPr>
          <p:spPr>
            <a:xfrm>
              <a:off x="2100159" y="4975702"/>
              <a:ext cx="1305449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7" name="Retângulo 556"/>
            <p:cNvSpPr/>
            <p:nvPr/>
          </p:nvSpPr>
          <p:spPr>
            <a:xfrm>
              <a:off x="2100158" y="4978944"/>
              <a:ext cx="1305450" cy="401972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Rede Autorizada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(gratuita)</a:t>
              </a:r>
              <a:endParaRPr lang="pt-BR" sz="1100" dirty="0"/>
            </a:p>
          </p:txBody>
        </p:sp>
        <p:sp>
          <p:nvSpPr>
            <p:cNvPr id="558" name="Retângulo 557"/>
            <p:cNvSpPr/>
            <p:nvPr/>
          </p:nvSpPr>
          <p:spPr>
            <a:xfrm>
              <a:off x="2100158" y="5383434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Território Nacional</a:t>
              </a:r>
              <a:endParaRPr lang="pt-BR" sz="1100" dirty="0"/>
            </a:p>
          </p:txBody>
        </p:sp>
        <p:sp>
          <p:nvSpPr>
            <p:cNvPr id="559" name="Retângulo 558"/>
            <p:cNvSpPr/>
            <p:nvPr/>
          </p:nvSpPr>
          <p:spPr>
            <a:xfrm>
              <a:off x="2742506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MOTO</a:t>
              </a:r>
              <a:endParaRPr lang="pt-BR" sz="1100" dirty="0"/>
            </a:p>
          </p:txBody>
        </p:sp>
        <p:sp>
          <p:nvSpPr>
            <p:cNvPr id="560" name="Retângulo 559"/>
            <p:cNvSpPr/>
            <p:nvPr/>
          </p:nvSpPr>
          <p:spPr>
            <a:xfrm>
              <a:off x="2099941" y="1823411"/>
              <a:ext cx="1305449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1" name="Retângulo 560"/>
            <p:cNvSpPr/>
            <p:nvPr/>
          </p:nvSpPr>
          <p:spPr>
            <a:xfrm>
              <a:off x="2089780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30 anos</a:t>
              </a:r>
              <a:endParaRPr lang="pt-BR" sz="1100" dirty="0"/>
            </a:p>
          </p:txBody>
        </p:sp>
        <p:sp>
          <p:nvSpPr>
            <p:cNvPr id="562" name="Retângulo 561"/>
            <p:cNvSpPr/>
            <p:nvPr/>
          </p:nvSpPr>
          <p:spPr>
            <a:xfrm>
              <a:off x="2742506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15 anos</a:t>
              </a:r>
              <a:endParaRPr lang="pt-BR" sz="1100" dirty="0"/>
            </a:p>
          </p:txBody>
        </p:sp>
        <p:pic>
          <p:nvPicPr>
            <p:cNvPr id="563" name="Imagem 562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2610732" y="2536565"/>
              <a:ext cx="281996" cy="273783"/>
            </a:xfrm>
            <a:prstGeom prst="rect">
              <a:avLst/>
            </a:prstGeom>
          </p:spPr>
        </p:pic>
        <p:pic>
          <p:nvPicPr>
            <p:cNvPr id="565" name="Imagem 564"/>
            <p:cNvPicPr>
              <a:picLocks noChangeAspect="1"/>
            </p:cNvPicPr>
            <p:nvPr/>
          </p:nvPicPr>
          <p:blipFill rotWithShape="1">
            <a:blip r:embed="rId5"/>
            <a:srcRect l="48711" t="10000" r="8170" b="15926"/>
            <a:stretch/>
          </p:blipFill>
          <p:spPr>
            <a:xfrm>
              <a:off x="2611884" y="4128911"/>
              <a:ext cx="281996" cy="273783"/>
            </a:xfrm>
            <a:prstGeom prst="rect">
              <a:avLst/>
            </a:prstGeom>
          </p:spPr>
        </p:pic>
        <p:pic>
          <p:nvPicPr>
            <p:cNvPr id="566" name="Imagem 565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2610732" y="4702723"/>
              <a:ext cx="281996" cy="273783"/>
            </a:xfrm>
            <a:prstGeom prst="rect">
              <a:avLst/>
            </a:prstGeom>
          </p:spPr>
        </p:pic>
        <p:pic>
          <p:nvPicPr>
            <p:cNvPr id="567" name="Imagem 566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2610732" y="5670436"/>
              <a:ext cx="281996" cy="273783"/>
            </a:xfrm>
            <a:prstGeom prst="rect">
              <a:avLst/>
            </a:prstGeom>
          </p:spPr>
        </p:pic>
        <p:pic>
          <p:nvPicPr>
            <p:cNvPr id="568" name="Imagem 567"/>
            <p:cNvPicPr>
              <a:picLocks noChangeAspect="1"/>
            </p:cNvPicPr>
            <p:nvPr/>
          </p:nvPicPr>
          <p:blipFill rotWithShape="1">
            <a:blip r:embed="rId5"/>
            <a:srcRect l="48711" t="10000" r="8170" b="15926"/>
            <a:stretch/>
          </p:blipFill>
          <p:spPr>
            <a:xfrm>
              <a:off x="2611884" y="3839858"/>
              <a:ext cx="281996" cy="273783"/>
            </a:xfrm>
            <a:prstGeom prst="rect">
              <a:avLst/>
            </a:prstGeom>
          </p:spPr>
        </p:pic>
        <p:pic>
          <p:nvPicPr>
            <p:cNvPr id="569" name="Imagem 568"/>
            <p:cNvPicPr>
              <a:picLocks noChangeAspect="1"/>
            </p:cNvPicPr>
            <p:nvPr/>
          </p:nvPicPr>
          <p:blipFill rotWithShape="1">
            <a:blip r:embed="rId5"/>
            <a:srcRect l="48711" t="10000" r="8170" b="15926"/>
            <a:stretch/>
          </p:blipFill>
          <p:spPr>
            <a:xfrm>
              <a:off x="2611884" y="3568571"/>
              <a:ext cx="281996" cy="273783"/>
            </a:xfrm>
            <a:prstGeom prst="rect">
              <a:avLst/>
            </a:prstGeom>
          </p:spPr>
        </p:pic>
        <p:cxnSp>
          <p:nvCxnSpPr>
            <p:cNvPr id="570" name="Conector reto 569"/>
            <p:cNvCxnSpPr/>
            <p:nvPr/>
          </p:nvCxnSpPr>
          <p:spPr>
            <a:xfrm>
              <a:off x="2742506" y="1542693"/>
              <a:ext cx="0" cy="70280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9" name="Imagem 278"/>
            <p:cNvPicPr>
              <a:picLocks noChangeAspect="1"/>
            </p:cNvPicPr>
            <p:nvPr/>
          </p:nvPicPr>
          <p:blipFill rotWithShape="1">
            <a:blip r:embed="rId5"/>
            <a:srcRect l="48711" t="10000" r="8170" b="15926"/>
            <a:stretch/>
          </p:blipFill>
          <p:spPr>
            <a:xfrm>
              <a:off x="2611884" y="2819090"/>
              <a:ext cx="281996" cy="273783"/>
            </a:xfrm>
            <a:prstGeom prst="rect">
              <a:avLst/>
            </a:prstGeom>
          </p:spPr>
        </p:pic>
      </p:grpSp>
      <p:grpSp>
        <p:nvGrpSpPr>
          <p:cNvPr id="3" name="Agrupar 2"/>
          <p:cNvGrpSpPr/>
          <p:nvPr/>
        </p:nvGrpSpPr>
        <p:grpSpPr>
          <a:xfrm>
            <a:off x="5101948" y="239882"/>
            <a:ext cx="1085791" cy="951498"/>
            <a:chOff x="5101948" y="239882"/>
            <a:chExt cx="1085791" cy="951498"/>
          </a:xfrm>
        </p:grpSpPr>
        <p:sp>
          <p:nvSpPr>
            <p:cNvPr id="626" name="Retângulo Arredondado 625"/>
            <p:cNvSpPr/>
            <p:nvPr/>
          </p:nvSpPr>
          <p:spPr>
            <a:xfrm>
              <a:off x="5108473" y="254924"/>
              <a:ext cx="1079266" cy="9198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3" name="Retângulo Arredondado 602"/>
            <p:cNvSpPr/>
            <p:nvPr/>
          </p:nvSpPr>
          <p:spPr>
            <a:xfrm>
              <a:off x="5101948" y="254924"/>
              <a:ext cx="1079266" cy="9198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6" name="Imagem 6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903" y="239882"/>
              <a:ext cx="1053356" cy="951498"/>
            </a:xfrm>
            <a:prstGeom prst="rect">
              <a:avLst/>
            </a:prstGeom>
          </p:spPr>
        </p:pic>
      </p:grpSp>
      <p:pic>
        <p:nvPicPr>
          <p:cNvPr id="628" name="Imagem 62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72" y="2380698"/>
            <a:ext cx="1264727" cy="1142431"/>
          </a:xfrm>
          <a:prstGeom prst="rect">
            <a:avLst/>
          </a:prstGeom>
        </p:spPr>
      </p:pic>
      <p:pic>
        <p:nvPicPr>
          <p:cNvPr id="629" name="Imagem 6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14" y="1302046"/>
            <a:ext cx="1266043" cy="1143617"/>
          </a:xfrm>
          <a:prstGeom prst="rect">
            <a:avLst/>
          </a:prstGeom>
        </p:spPr>
      </p:pic>
      <p:sp>
        <p:nvSpPr>
          <p:cNvPr id="275" name="Arredondar Retângulo no Mesmo Canto Lateral 274"/>
          <p:cNvSpPr/>
          <p:nvPr/>
        </p:nvSpPr>
        <p:spPr>
          <a:xfrm>
            <a:off x="7026012" y="721895"/>
            <a:ext cx="1463397" cy="2850161"/>
          </a:xfrm>
          <a:prstGeom prst="round2SameRect">
            <a:avLst>
              <a:gd name="adj1" fmla="val 11425"/>
              <a:gd name="adj2" fmla="val 0"/>
            </a:avLst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/>
          <p:cNvGrpSpPr/>
          <p:nvPr/>
        </p:nvGrpSpPr>
        <p:grpSpPr>
          <a:xfrm>
            <a:off x="7200937" y="239882"/>
            <a:ext cx="1105176" cy="951498"/>
            <a:chOff x="6486369" y="239882"/>
            <a:chExt cx="1105176" cy="951498"/>
          </a:xfrm>
        </p:grpSpPr>
        <p:sp>
          <p:nvSpPr>
            <p:cNvPr id="623" name="Retângulo Arredondado 622"/>
            <p:cNvSpPr/>
            <p:nvPr/>
          </p:nvSpPr>
          <p:spPr>
            <a:xfrm>
              <a:off x="6486369" y="254924"/>
              <a:ext cx="1079266" cy="9198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4" name="Retângulo Arredondado 603"/>
            <p:cNvSpPr/>
            <p:nvPr/>
          </p:nvSpPr>
          <p:spPr>
            <a:xfrm>
              <a:off x="6512279" y="254924"/>
              <a:ext cx="1079266" cy="9198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5" name="Imagem 60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233" y="239882"/>
              <a:ext cx="1053356" cy="951498"/>
            </a:xfrm>
            <a:prstGeom prst="rect">
              <a:avLst/>
            </a:prstGeom>
          </p:spPr>
        </p:pic>
      </p:grpSp>
      <p:grpSp>
        <p:nvGrpSpPr>
          <p:cNvPr id="571" name="Agrupar 570"/>
          <p:cNvGrpSpPr/>
          <p:nvPr/>
        </p:nvGrpSpPr>
        <p:grpSpPr>
          <a:xfrm>
            <a:off x="6400823" y="1314356"/>
            <a:ext cx="1326205" cy="4846087"/>
            <a:chOff x="3501746" y="1126309"/>
            <a:chExt cx="1326205" cy="4846087"/>
          </a:xfrm>
        </p:grpSpPr>
        <p:sp>
          <p:nvSpPr>
            <p:cNvPr id="573" name="Arredondar Retângulo no Mesmo Canto Lateral 572"/>
            <p:cNvSpPr/>
            <p:nvPr/>
          </p:nvSpPr>
          <p:spPr>
            <a:xfrm>
              <a:off x="3613202" y="1126309"/>
              <a:ext cx="1079265" cy="414878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077DA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2" name="Arredondar Retângulo no Mesmo Canto Lateral 571"/>
            <p:cNvSpPr/>
            <p:nvPr/>
          </p:nvSpPr>
          <p:spPr>
            <a:xfrm>
              <a:off x="3501746" y="1534124"/>
              <a:ext cx="132620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4" name="CaixaDeTexto 573"/>
            <p:cNvSpPr txBox="1"/>
            <p:nvPr/>
          </p:nvSpPr>
          <p:spPr>
            <a:xfrm>
              <a:off x="3604747" y="1198061"/>
              <a:ext cx="1096176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ROUBO</a:t>
              </a:r>
              <a:br>
                <a:rPr lang="pt-BR" sz="1100" b="1" dirty="0">
                  <a:solidFill>
                    <a:schemeClr val="bg1"/>
                  </a:solidFill>
                </a:rPr>
              </a:br>
              <a:r>
                <a:rPr lang="pt-BR" sz="1100" b="1" dirty="0">
                  <a:solidFill>
                    <a:schemeClr val="bg1"/>
                  </a:solidFill>
                </a:rPr>
                <a:t>E FURTO</a:t>
              </a:r>
            </a:p>
          </p:txBody>
        </p:sp>
        <p:sp>
          <p:nvSpPr>
            <p:cNvPr id="575" name="Retângulo 574"/>
            <p:cNvSpPr/>
            <p:nvPr/>
          </p:nvSpPr>
          <p:spPr>
            <a:xfrm>
              <a:off x="3512722" y="2534352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6" name="Retângulo 575"/>
            <p:cNvSpPr/>
            <p:nvPr/>
          </p:nvSpPr>
          <p:spPr>
            <a:xfrm>
              <a:off x="3512722" y="3839549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7" name="Retângulo 576"/>
            <p:cNvSpPr/>
            <p:nvPr/>
          </p:nvSpPr>
          <p:spPr>
            <a:xfrm>
              <a:off x="3512722" y="4407626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8" name="Retângulo 577"/>
            <p:cNvSpPr/>
            <p:nvPr/>
          </p:nvSpPr>
          <p:spPr>
            <a:xfrm>
              <a:off x="3512722" y="5665114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0" name="Retângulo 579"/>
            <p:cNvSpPr/>
            <p:nvPr/>
          </p:nvSpPr>
          <p:spPr>
            <a:xfrm>
              <a:off x="3502343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CARRO</a:t>
              </a:r>
              <a:endParaRPr lang="pt-BR" sz="1100" dirty="0"/>
            </a:p>
          </p:txBody>
        </p:sp>
        <p:sp>
          <p:nvSpPr>
            <p:cNvPr id="581" name="Retângulo 580"/>
            <p:cNvSpPr/>
            <p:nvPr/>
          </p:nvSpPr>
          <p:spPr>
            <a:xfrm>
              <a:off x="3512721" y="2252550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Escolha: 75% ou 90%</a:t>
              </a:r>
              <a:endParaRPr lang="pt-BR" sz="1100" dirty="0"/>
            </a:p>
          </p:txBody>
        </p:sp>
        <p:sp>
          <p:nvSpPr>
            <p:cNvPr id="584" name="Retângulo 583"/>
            <p:cNvSpPr/>
            <p:nvPr/>
          </p:nvSpPr>
          <p:spPr>
            <a:xfrm>
              <a:off x="3512721" y="4409713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B050"/>
                  </a:solidFill>
                </a:rPr>
                <a:t>Opcional</a:t>
              </a:r>
              <a:endParaRPr lang="pt-BR" sz="1100" dirty="0"/>
            </a:p>
          </p:txBody>
        </p:sp>
        <p:sp>
          <p:nvSpPr>
            <p:cNvPr id="585" name="Retângulo 584"/>
            <p:cNvSpPr/>
            <p:nvPr/>
          </p:nvSpPr>
          <p:spPr>
            <a:xfrm>
              <a:off x="3512721" y="5383434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Território Nacional</a:t>
              </a:r>
              <a:endParaRPr lang="pt-BR" sz="1100" dirty="0"/>
            </a:p>
          </p:txBody>
        </p:sp>
        <p:sp>
          <p:nvSpPr>
            <p:cNvPr id="586" name="Retângulo 585"/>
            <p:cNvSpPr/>
            <p:nvPr/>
          </p:nvSpPr>
          <p:spPr>
            <a:xfrm>
              <a:off x="4155069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MOTO</a:t>
              </a:r>
              <a:endParaRPr lang="pt-BR" sz="1100" dirty="0"/>
            </a:p>
          </p:txBody>
        </p:sp>
        <p:pic>
          <p:nvPicPr>
            <p:cNvPr id="589" name="Imagem 588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4023295" y="2536565"/>
              <a:ext cx="281996" cy="273783"/>
            </a:xfrm>
            <a:prstGeom prst="rect">
              <a:avLst/>
            </a:prstGeom>
          </p:spPr>
        </p:pic>
        <p:pic>
          <p:nvPicPr>
            <p:cNvPr id="590" name="Imagem 589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4023295" y="2817396"/>
              <a:ext cx="281996" cy="273783"/>
            </a:xfrm>
            <a:prstGeom prst="rect">
              <a:avLst/>
            </a:prstGeom>
          </p:spPr>
        </p:pic>
        <p:pic>
          <p:nvPicPr>
            <p:cNvPr id="592" name="Imagem 591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4023295" y="4702723"/>
              <a:ext cx="281996" cy="273783"/>
            </a:xfrm>
            <a:prstGeom prst="rect">
              <a:avLst/>
            </a:prstGeom>
          </p:spPr>
        </p:pic>
        <p:pic>
          <p:nvPicPr>
            <p:cNvPr id="593" name="Imagem 592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4023295" y="5670436"/>
              <a:ext cx="281996" cy="273783"/>
            </a:xfrm>
            <a:prstGeom prst="rect">
              <a:avLst/>
            </a:prstGeom>
          </p:spPr>
        </p:pic>
        <p:sp>
          <p:nvSpPr>
            <p:cNvPr id="594" name="Retângulo 593"/>
            <p:cNvSpPr/>
            <p:nvPr/>
          </p:nvSpPr>
          <p:spPr>
            <a:xfrm>
              <a:off x="3512722" y="3103211"/>
              <a:ext cx="1305449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5" name="Retângulo 594"/>
            <p:cNvSpPr/>
            <p:nvPr/>
          </p:nvSpPr>
          <p:spPr>
            <a:xfrm>
              <a:off x="3512721" y="3106070"/>
              <a:ext cx="1305450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R/F e Incêndio</a:t>
              </a:r>
              <a:endParaRPr lang="pt-BR" sz="1100" dirty="0">
                <a:solidFill>
                  <a:srgbClr val="00B050"/>
                </a:solidFill>
              </a:endParaRPr>
            </a:p>
          </p:txBody>
        </p:sp>
        <p:sp>
          <p:nvSpPr>
            <p:cNvPr id="596" name="Retângulo 595"/>
            <p:cNvSpPr/>
            <p:nvPr/>
          </p:nvSpPr>
          <p:spPr>
            <a:xfrm>
              <a:off x="3512722" y="4975702"/>
              <a:ext cx="1305449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7" name="Retângulo 596"/>
            <p:cNvSpPr/>
            <p:nvPr/>
          </p:nvSpPr>
          <p:spPr>
            <a:xfrm>
              <a:off x="3512721" y="4978944"/>
              <a:ext cx="1305450" cy="401972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Rede Autorizada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(gratuita)</a:t>
              </a:r>
              <a:endParaRPr lang="pt-BR" sz="1100" dirty="0"/>
            </a:p>
          </p:txBody>
        </p:sp>
        <p:sp>
          <p:nvSpPr>
            <p:cNvPr id="598" name="Retângulo 597"/>
            <p:cNvSpPr/>
            <p:nvPr/>
          </p:nvSpPr>
          <p:spPr>
            <a:xfrm>
              <a:off x="3512504" y="1823411"/>
              <a:ext cx="1305449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9" name="Retângulo 598"/>
            <p:cNvSpPr/>
            <p:nvPr/>
          </p:nvSpPr>
          <p:spPr>
            <a:xfrm>
              <a:off x="3502343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30 anos</a:t>
              </a:r>
              <a:endParaRPr lang="pt-BR" sz="1100" dirty="0"/>
            </a:p>
          </p:txBody>
        </p:sp>
        <p:sp>
          <p:nvSpPr>
            <p:cNvPr id="600" name="Retângulo 599"/>
            <p:cNvSpPr/>
            <p:nvPr/>
          </p:nvSpPr>
          <p:spPr>
            <a:xfrm>
              <a:off x="4155069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15 anos</a:t>
              </a:r>
              <a:endParaRPr lang="pt-BR" sz="1100" dirty="0"/>
            </a:p>
          </p:txBody>
        </p:sp>
        <p:cxnSp>
          <p:nvCxnSpPr>
            <p:cNvPr id="601" name="Conector reto 600"/>
            <p:cNvCxnSpPr/>
            <p:nvPr/>
          </p:nvCxnSpPr>
          <p:spPr>
            <a:xfrm>
              <a:off x="4155069" y="1542693"/>
              <a:ext cx="0" cy="70280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2" name="Imagem 601"/>
            <p:cNvPicPr>
              <a:picLocks noChangeAspect="1"/>
            </p:cNvPicPr>
            <p:nvPr/>
          </p:nvPicPr>
          <p:blipFill rotWithShape="1">
            <a:blip r:embed="rId5"/>
            <a:srcRect l="48711" t="10000" r="8170" b="15926"/>
            <a:stretch/>
          </p:blipFill>
          <p:spPr>
            <a:xfrm>
              <a:off x="4033501" y="4128911"/>
              <a:ext cx="281996" cy="273783"/>
            </a:xfrm>
            <a:prstGeom prst="rect">
              <a:avLst/>
            </a:prstGeom>
          </p:spPr>
        </p:pic>
        <p:pic>
          <p:nvPicPr>
            <p:cNvPr id="276" name="Imagem 275"/>
            <p:cNvPicPr>
              <a:picLocks noChangeAspect="1"/>
            </p:cNvPicPr>
            <p:nvPr/>
          </p:nvPicPr>
          <p:blipFill rotWithShape="1">
            <a:blip r:embed="rId5"/>
            <a:srcRect l="48711" t="10000" r="8170" b="15926"/>
            <a:stretch/>
          </p:blipFill>
          <p:spPr>
            <a:xfrm>
              <a:off x="4033501" y="3839857"/>
              <a:ext cx="281996" cy="273783"/>
            </a:xfrm>
            <a:prstGeom prst="rect">
              <a:avLst/>
            </a:prstGeom>
          </p:spPr>
        </p:pic>
        <p:pic>
          <p:nvPicPr>
            <p:cNvPr id="277" name="Imagem 276"/>
            <p:cNvPicPr>
              <a:picLocks noChangeAspect="1"/>
            </p:cNvPicPr>
            <p:nvPr/>
          </p:nvPicPr>
          <p:blipFill rotWithShape="1">
            <a:blip r:embed="rId5"/>
            <a:srcRect l="48711" t="10000" r="8170" b="15926"/>
            <a:stretch/>
          </p:blipFill>
          <p:spPr>
            <a:xfrm>
              <a:off x="4033501" y="3573495"/>
              <a:ext cx="281996" cy="273783"/>
            </a:xfrm>
            <a:prstGeom prst="rect">
              <a:avLst/>
            </a:prstGeom>
          </p:spPr>
        </p:pic>
      </p:grpSp>
      <p:grpSp>
        <p:nvGrpSpPr>
          <p:cNvPr id="239" name="Agrupar 238"/>
          <p:cNvGrpSpPr/>
          <p:nvPr/>
        </p:nvGrpSpPr>
        <p:grpSpPr>
          <a:xfrm>
            <a:off x="7836088" y="1314356"/>
            <a:ext cx="1326205" cy="4846087"/>
            <a:chOff x="3501746" y="1126309"/>
            <a:chExt cx="1326205" cy="4846087"/>
          </a:xfrm>
        </p:grpSpPr>
        <p:sp>
          <p:nvSpPr>
            <p:cNvPr id="240" name="Arredondar Retângulo no Mesmo Canto Lateral 239"/>
            <p:cNvSpPr/>
            <p:nvPr/>
          </p:nvSpPr>
          <p:spPr>
            <a:xfrm>
              <a:off x="3613202" y="1126309"/>
              <a:ext cx="1079265" cy="414878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077DA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1" name="Arredondar Retângulo no Mesmo Canto Lateral 240"/>
            <p:cNvSpPr/>
            <p:nvPr/>
          </p:nvSpPr>
          <p:spPr>
            <a:xfrm>
              <a:off x="3501746" y="1534124"/>
              <a:ext cx="1326205" cy="4438272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2" name="CaixaDeTexto 241"/>
            <p:cNvSpPr txBox="1"/>
            <p:nvPr/>
          </p:nvSpPr>
          <p:spPr>
            <a:xfrm>
              <a:off x="3604747" y="1198061"/>
              <a:ext cx="1096176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+ TERCEIROS</a:t>
              </a:r>
              <a:br>
                <a:rPr lang="pt-BR" sz="1100" b="1" dirty="0">
                  <a:solidFill>
                    <a:schemeClr val="bg1"/>
                  </a:solidFill>
                </a:rPr>
              </a:br>
              <a:r>
                <a:rPr lang="pt-BR" sz="1100" b="1" dirty="0">
                  <a:solidFill>
                    <a:schemeClr val="bg1"/>
                  </a:solidFill>
                </a:rPr>
                <a:t>(RCF-V)</a:t>
              </a:r>
            </a:p>
          </p:txBody>
        </p:sp>
        <p:sp>
          <p:nvSpPr>
            <p:cNvPr id="243" name="Retângulo 242"/>
            <p:cNvSpPr/>
            <p:nvPr/>
          </p:nvSpPr>
          <p:spPr>
            <a:xfrm>
              <a:off x="3512722" y="2534352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4" name="Retângulo 243"/>
            <p:cNvSpPr/>
            <p:nvPr/>
          </p:nvSpPr>
          <p:spPr>
            <a:xfrm>
              <a:off x="3512722" y="3839549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5" name="Retângulo 244"/>
            <p:cNvSpPr/>
            <p:nvPr/>
          </p:nvSpPr>
          <p:spPr>
            <a:xfrm>
              <a:off x="3512722" y="4407626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6" name="Retângulo 245"/>
            <p:cNvSpPr/>
            <p:nvPr/>
          </p:nvSpPr>
          <p:spPr>
            <a:xfrm>
              <a:off x="3512722" y="5665114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47" name="Conector reto 246"/>
            <p:cNvCxnSpPr/>
            <p:nvPr/>
          </p:nvCxnSpPr>
          <p:spPr>
            <a:xfrm>
              <a:off x="4165447" y="3555855"/>
              <a:ext cx="0" cy="85177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Retângulo 247"/>
            <p:cNvSpPr/>
            <p:nvPr/>
          </p:nvSpPr>
          <p:spPr>
            <a:xfrm>
              <a:off x="3502343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CARRO</a:t>
              </a:r>
              <a:endParaRPr lang="pt-BR" sz="1100" dirty="0"/>
            </a:p>
          </p:txBody>
        </p:sp>
        <p:sp>
          <p:nvSpPr>
            <p:cNvPr id="249" name="Retângulo 248"/>
            <p:cNvSpPr/>
            <p:nvPr/>
          </p:nvSpPr>
          <p:spPr>
            <a:xfrm>
              <a:off x="3512721" y="2252550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Escolha: 75% ou 90%</a:t>
              </a:r>
              <a:endParaRPr lang="pt-BR" sz="1100" dirty="0"/>
            </a:p>
          </p:txBody>
        </p:sp>
        <p:sp>
          <p:nvSpPr>
            <p:cNvPr id="250" name="Retângulo 249"/>
            <p:cNvSpPr/>
            <p:nvPr/>
          </p:nvSpPr>
          <p:spPr>
            <a:xfrm>
              <a:off x="3512721" y="3557327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R$ 50 mil</a:t>
              </a:r>
              <a:endParaRPr lang="pt-BR" sz="1100" dirty="0"/>
            </a:p>
          </p:txBody>
        </p:sp>
        <p:sp>
          <p:nvSpPr>
            <p:cNvPr id="251" name="Retângulo 250"/>
            <p:cNvSpPr/>
            <p:nvPr/>
          </p:nvSpPr>
          <p:spPr>
            <a:xfrm>
              <a:off x="3512721" y="3841455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R$ 50 mil</a:t>
              </a:r>
              <a:endParaRPr lang="pt-BR" sz="1100" dirty="0"/>
            </a:p>
          </p:txBody>
        </p:sp>
        <p:sp>
          <p:nvSpPr>
            <p:cNvPr id="252" name="Retângulo 251"/>
            <p:cNvSpPr/>
            <p:nvPr/>
          </p:nvSpPr>
          <p:spPr>
            <a:xfrm>
              <a:off x="3512721" y="4409713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B050"/>
                  </a:solidFill>
                </a:rPr>
                <a:t>Opcional</a:t>
              </a:r>
              <a:endParaRPr lang="pt-BR" sz="1100" dirty="0"/>
            </a:p>
          </p:txBody>
        </p:sp>
        <p:sp>
          <p:nvSpPr>
            <p:cNvPr id="253" name="Retângulo 252"/>
            <p:cNvSpPr/>
            <p:nvPr/>
          </p:nvSpPr>
          <p:spPr>
            <a:xfrm>
              <a:off x="3512721" y="5383434"/>
              <a:ext cx="130545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Território Nacional</a:t>
              </a:r>
              <a:endParaRPr lang="pt-BR" sz="1100" dirty="0"/>
            </a:p>
          </p:txBody>
        </p:sp>
        <p:sp>
          <p:nvSpPr>
            <p:cNvPr id="254" name="Retângulo 253"/>
            <p:cNvSpPr/>
            <p:nvPr/>
          </p:nvSpPr>
          <p:spPr>
            <a:xfrm>
              <a:off x="4155069" y="1542211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MOTO</a:t>
              </a:r>
              <a:endParaRPr lang="pt-BR" sz="1100" dirty="0"/>
            </a:p>
          </p:txBody>
        </p:sp>
        <p:sp>
          <p:nvSpPr>
            <p:cNvPr id="255" name="Retângulo 254"/>
            <p:cNvSpPr/>
            <p:nvPr/>
          </p:nvSpPr>
          <p:spPr>
            <a:xfrm>
              <a:off x="4165447" y="3557327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R$ 30 mil</a:t>
              </a:r>
              <a:endParaRPr lang="pt-BR" sz="1100" dirty="0"/>
            </a:p>
          </p:txBody>
        </p:sp>
        <p:sp>
          <p:nvSpPr>
            <p:cNvPr id="256" name="Retângulo 255"/>
            <p:cNvSpPr/>
            <p:nvPr/>
          </p:nvSpPr>
          <p:spPr>
            <a:xfrm>
              <a:off x="4165447" y="3841455"/>
              <a:ext cx="652724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R$ 30 mil</a:t>
              </a:r>
              <a:endParaRPr lang="pt-BR" sz="1100" dirty="0"/>
            </a:p>
          </p:txBody>
        </p:sp>
        <p:pic>
          <p:nvPicPr>
            <p:cNvPr id="257" name="Imagem 256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4023295" y="2536565"/>
              <a:ext cx="281996" cy="273783"/>
            </a:xfrm>
            <a:prstGeom prst="rect">
              <a:avLst/>
            </a:prstGeom>
          </p:spPr>
        </p:pic>
        <p:pic>
          <p:nvPicPr>
            <p:cNvPr id="258" name="Imagem 257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4023295" y="2817396"/>
              <a:ext cx="281996" cy="273783"/>
            </a:xfrm>
            <a:prstGeom prst="rect">
              <a:avLst/>
            </a:prstGeom>
          </p:spPr>
        </p:pic>
        <p:pic>
          <p:nvPicPr>
            <p:cNvPr id="259" name="Imagem 258"/>
            <p:cNvPicPr>
              <a:picLocks noChangeAspect="1"/>
            </p:cNvPicPr>
            <p:nvPr/>
          </p:nvPicPr>
          <p:blipFill rotWithShape="1">
            <a:blip r:embed="rId5"/>
            <a:srcRect l="48711" t="10000" r="8170" b="15926"/>
            <a:stretch/>
          </p:blipFill>
          <p:spPr>
            <a:xfrm>
              <a:off x="4350808" y="4128911"/>
              <a:ext cx="281996" cy="273783"/>
            </a:xfrm>
            <a:prstGeom prst="rect">
              <a:avLst/>
            </a:prstGeom>
          </p:spPr>
        </p:pic>
        <p:pic>
          <p:nvPicPr>
            <p:cNvPr id="260" name="Imagem 259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4023295" y="4702723"/>
              <a:ext cx="281996" cy="273783"/>
            </a:xfrm>
            <a:prstGeom prst="rect">
              <a:avLst/>
            </a:prstGeom>
          </p:spPr>
        </p:pic>
        <p:pic>
          <p:nvPicPr>
            <p:cNvPr id="261" name="Imagem 260"/>
            <p:cNvPicPr>
              <a:picLocks noChangeAspect="1"/>
            </p:cNvPicPr>
            <p:nvPr/>
          </p:nvPicPr>
          <p:blipFill rotWithShape="1">
            <a:blip r:embed="rId5"/>
            <a:srcRect l="7090" t="10000" r="49791" b="15926"/>
            <a:stretch/>
          </p:blipFill>
          <p:spPr>
            <a:xfrm>
              <a:off x="4023295" y="5670436"/>
              <a:ext cx="281996" cy="273783"/>
            </a:xfrm>
            <a:prstGeom prst="rect">
              <a:avLst/>
            </a:prstGeom>
          </p:spPr>
        </p:pic>
        <p:sp>
          <p:nvSpPr>
            <p:cNvPr id="262" name="Retângulo 261"/>
            <p:cNvSpPr/>
            <p:nvPr/>
          </p:nvSpPr>
          <p:spPr>
            <a:xfrm>
              <a:off x="3512722" y="3103211"/>
              <a:ext cx="1305449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3" name="Retângulo 262"/>
            <p:cNvSpPr/>
            <p:nvPr/>
          </p:nvSpPr>
          <p:spPr>
            <a:xfrm>
              <a:off x="3512721" y="3106070"/>
              <a:ext cx="1305450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R/F e Incêndio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+ RCF-V</a:t>
              </a:r>
              <a:endParaRPr lang="pt-BR" sz="1100" dirty="0">
                <a:solidFill>
                  <a:srgbClr val="00B050"/>
                </a:solidFill>
              </a:endParaRPr>
            </a:p>
          </p:txBody>
        </p:sp>
        <p:sp>
          <p:nvSpPr>
            <p:cNvPr id="264" name="Retângulo 263"/>
            <p:cNvSpPr/>
            <p:nvPr/>
          </p:nvSpPr>
          <p:spPr>
            <a:xfrm>
              <a:off x="3512722" y="4975702"/>
              <a:ext cx="1305449" cy="406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5" name="Retângulo 264"/>
            <p:cNvSpPr/>
            <p:nvPr/>
          </p:nvSpPr>
          <p:spPr>
            <a:xfrm>
              <a:off x="3512721" y="4978944"/>
              <a:ext cx="1305450" cy="401972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Rede Autorizada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(gratuita)</a:t>
              </a:r>
              <a:endParaRPr lang="pt-BR" sz="1100" dirty="0"/>
            </a:p>
          </p:txBody>
        </p:sp>
        <p:sp>
          <p:nvSpPr>
            <p:cNvPr id="266" name="Retângulo 265"/>
            <p:cNvSpPr/>
            <p:nvPr/>
          </p:nvSpPr>
          <p:spPr>
            <a:xfrm>
              <a:off x="3512504" y="1823411"/>
              <a:ext cx="1305449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7" name="Retângulo 266"/>
            <p:cNvSpPr/>
            <p:nvPr/>
          </p:nvSpPr>
          <p:spPr>
            <a:xfrm>
              <a:off x="3502343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30 anos</a:t>
              </a:r>
              <a:endParaRPr lang="pt-BR" sz="1100" dirty="0"/>
            </a:p>
          </p:txBody>
        </p:sp>
        <p:sp>
          <p:nvSpPr>
            <p:cNvPr id="268" name="Retângulo 267"/>
            <p:cNvSpPr/>
            <p:nvPr/>
          </p:nvSpPr>
          <p:spPr>
            <a:xfrm>
              <a:off x="4155069" y="1827722"/>
              <a:ext cx="652724" cy="414018"/>
            </a:xfrm>
            <a:prstGeom prst="rect">
              <a:avLst/>
            </a:prstGeom>
          </p:spPr>
          <p:txBody>
            <a:bodyPr wrap="none" anchor="ctr">
              <a:normAutofit lnSpcReduction="10000"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15 anos</a:t>
              </a:r>
              <a:endParaRPr lang="pt-BR" sz="1100" dirty="0"/>
            </a:p>
          </p:txBody>
        </p:sp>
        <p:cxnSp>
          <p:nvCxnSpPr>
            <p:cNvPr id="269" name="Conector reto 268"/>
            <p:cNvCxnSpPr/>
            <p:nvPr/>
          </p:nvCxnSpPr>
          <p:spPr>
            <a:xfrm>
              <a:off x="4155069" y="1542693"/>
              <a:ext cx="0" cy="70280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0" name="Imagem 269"/>
            <p:cNvPicPr>
              <a:picLocks noChangeAspect="1"/>
            </p:cNvPicPr>
            <p:nvPr/>
          </p:nvPicPr>
          <p:blipFill rotWithShape="1">
            <a:blip r:embed="rId5"/>
            <a:srcRect l="48711" t="10000" r="8170" b="15926"/>
            <a:stretch/>
          </p:blipFill>
          <p:spPr>
            <a:xfrm>
              <a:off x="3700927" y="4128911"/>
              <a:ext cx="281996" cy="273783"/>
            </a:xfrm>
            <a:prstGeom prst="rect">
              <a:avLst/>
            </a:prstGeom>
          </p:spPr>
        </p:pic>
      </p:grpSp>
      <p:sp>
        <p:nvSpPr>
          <p:cNvPr id="274" name="CaixaDeTexto 273">
            <a:extLst>
              <a:ext uri="{FF2B5EF4-FFF2-40B4-BE49-F238E27FC236}">
                <a16:creationId xmlns:a16="http://schemas.microsoft.com/office/drawing/2014/main" id="{6AE7B22C-32BD-6814-7C75-99AEE10AA934}"/>
              </a:ext>
            </a:extLst>
          </p:cNvPr>
          <p:cNvSpPr txBox="1"/>
          <p:nvPr/>
        </p:nvSpPr>
        <p:spPr>
          <a:xfrm flipH="1">
            <a:off x="9155538" y="2185075"/>
            <a:ext cx="2541419" cy="757130"/>
          </a:xfrm>
          <a:prstGeom prst="homePlate">
            <a:avLst/>
          </a:prstGeom>
          <a:solidFill>
            <a:srgbClr val="00B050"/>
          </a:solidFill>
          <a:effectLst>
            <a:outerShdw blurRad="177800" dist="38100" dir="2700000" sx="102000" sy="102000" algn="tl" rotWithShape="0">
              <a:prstClr val="black">
                <a:alpha val="23000"/>
              </a:prstClr>
            </a:outerShdw>
          </a:effectLst>
        </p:spPr>
        <p:txBody>
          <a:bodyPr wrap="square" lIns="360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bg1"/>
                </a:solidFill>
              </a:rPr>
              <a:t>FIPE reduzida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</a:rPr>
              <a:t>75% ou 90%</a:t>
            </a:r>
          </a:p>
        </p:txBody>
      </p:sp>
      <p:pic>
        <p:nvPicPr>
          <p:cNvPr id="278" name="Imagem 27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4" y="3886146"/>
            <a:ext cx="2280563" cy="2241365"/>
          </a:xfrm>
          <a:prstGeom prst="rect">
            <a:avLst/>
          </a:prstGeom>
          <a:effectLst/>
        </p:spPr>
      </p:pic>
      <p:sp>
        <p:nvSpPr>
          <p:cNvPr id="280" name="CaixaDeTexto 279">
            <a:extLst>
              <a:ext uri="{FF2B5EF4-FFF2-40B4-BE49-F238E27FC236}">
                <a16:creationId xmlns:a16="http://schemas.microsoft.com/office/drawing/2014/main" id="{6AE7B22C-32BD-6814-7C75-99AEE10AA934}"/>
              </a:ext>
            </a:extLst>
          </p:cNvPr>
          <p:cNvSpPr txBox="1"/>
          <p:nvPr/>
        </p:nvSpPr>
        <p:spPr>
          <a:xfrm flipH="1">
            <a:off x="9155538" y="4348884"/>
            <a:ext cx="2541419" cy="757130"/>
          </a:xfrm>
          <a:prstGeom prst="homePlate">
            <a:avLst/>
          </a:prstGeom>
          <a:solidFill>
            <a:srgbClr val="00B050"/>
          </a:solidFill>
          <a:effectLst>
            <a:outerShdw blurRad="177800" dist="38100" dir="2700000" sx="102000" sy="102000" algn="tl" rotWithShape="0">
              <a:prstClr val="black">
                <a:alpha val="23000"/>
              </a:prstClr>
            </a:outerShdw>
          </a:effectLst>
        </p:spPr>
        <p:txBody>
          <a:bodyPr wrap="square" lIns="360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b="1" dirty="0">
                <a:solidFill>
                  <a:schemeClr val="bg1"/>
                </a:solidFill>
              </a:rPr>
              <a:t>Assistência 24H opcional</a:t>
            </a:r>
          </a:p>
        </p:txBody>
      </p:sp>
    </p:spTree>
    <p:extLst>
      <p:ext uri="{BB962C8B-B14F-4D97-AF65-F5344CB8AC3E}">
        <p14:creationId xmlns:p14="http://schemas.microsoft.com/office/powerpoint/2010/main" val="35819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F4CDD51-0F94-BBC5-EDBB-95FD9FE9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6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9" y="-13178"/>
            <a:ext cx="1670449" cy="6871178"/>
          </a:xfrm>
          <a:prstGeom prst="rect">
            <a:avLst/>
          </a:prstGeom>
        </p:spPr>
      </p:pic>
      <p:sp>
        <p:nvSpPr>
          <p:cNvPr id="294" name="Retângulo 293">
            <a:extLst>
              <a:ext uri="{FF2B5EF4-FFF2-40B4-BE49-F238E27FC236}">
                <a16:creationId xmlns:a16="http://schemas.microsoft.com/office/drawing/2014/main" id="{8E66B80A-F1DD-27AE-ED97-3CB545EA9433}"/>
              </a:ext>
            </a:extLst>
          </p:cNvPr>
          <p:cNvSpPr/>
          <p:nvPr/>
        </p:nvSpPr>
        <p:spPr>
          <a:xfrm>
            <a:off x="-3759" y="-4297"/>
            <a:ext cx="25807" cy="135895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2" name="CaixaDeTexto 291">
            <a:extLst>
              <a:ext uri="{FF2B5EF4-FFF2-40B4-BE49-F238E27FC236}">
                <a16:creationId xmlns:a16="http://schemas.microsoft.com/office/drawing/2014/main" id="{E6B3C842-4C29-CDA9-7327-723EADE6CF5A}"/>
              </a:ext>
            </a:extLst>
          </p:cNvPr>
          <p:cNvSpPr txBox="1"/>
          <p:nvPr/>
        </p:nvSpPr>
        <p:spPr>
          <a:xfrm>
            <a:off x="2584614" y="6073206"/>
            <a:ext cx="782913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050" dirty="0">
                <a:solidFill>
                  <a:srgbClr val="002060"/>
                </a:solidFill>
              </a:rPr>
              <a:t>¹ Guincho até 200 km, auxílio eletromecânico, pane seca, carga de bateria, transporte alternativo, chaveiro (auto) e troca de pneus (auto).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93835" y="239882"/>
            <a:ext cx="11996565" cy="5634257"/>
            <a:chOff x="303080" y="239882"/>
            <a:chExt cx="12998504" cy="6104821"/>
          </a:xfrm>
        </p:grpSpPr>
        <p:sp>
          <p:nvSpPr>
            <p:cNvPr id="607" name="Arredondar Retângulo no Mesmo Canto Lateral 606">
              <a:extLst>
                <a:ext uri="{FF2B5EF4-FFF2-40B4-BE49-F238E27FC236}">
                  <a16:creationId xmlns:a16="http://schemas.microsoft.com/office/drawing/2014/main" id="{391DDFEF-89BB-B696-2B98-576D4DA2045C}"/>
                </a:ext>
              </a:extLst>
            </p:cNvPr>
            <p:cNvSpPr/>
            <p:nvPr/>
          </p:nvSpPr>
          <p:spPr>
            <a:xfrm>
              <a:off x="2168795" y="6060739"/>
              <a:ext cx="1087956" cy="283964"/>
            </a:xfrm>
            <a:prstGeom prst="round2SameRect">
              <a:avLst>
                <a:gd name="adj1" fmla="val 0"/>
                <a:gd name="adj2" fmla="val 2603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pt-BR" sz="900" b="1" dirty="0">
                  <a:solidFill>
                    <a:srgbClr val="00B0F0"/>
                  </a:solidFill>
                </a:rPr>
                <a:t>SEGURO DE RC</a:t>
              </a:r>
            </a:p>
          </p:txBody>
        </p:sp>
        <p:grpSp>
          <p:nvGrpSpPr>
            <p:cNvPr id="297" name="Agrupar 296"/>
            <p:cNvGrpSpPr/>
            <p:nvPr/>
          </p:nvGrpSpPr>
          <p:grpSpPr>
            <a:xfrm>
              <a:off x="303080" y="1722171"/>
              <a:ext cx="1629375" cy="4438272"/>
              <a:chOff x="340951" y="1534124"/>
              <a:chExt cx="1629375" cy="4438272"/>
            </a:xfrm>
          </p:grpSpPr>
          <p:sp>
            <p:nvSpPr>
              <p:cNvPr id="298" name="Arredondar Retângulo no Mesmo Canto Lateral 297"/>
              <p:cNvSpPr/>
              <p:nvPr/>
            </p:nvSpPr>
            <p:spPr>
              <a:xfrm>
                <a:off x="340951" y="1534124"/>
                <a:ext cx="1629375" cy="4438272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9" name="Retângulo 298"/>
              <p:cNvSpPr/>
              <p:nvPr/>
            </p:nvSpPr>
            <p:spPr>
              <a:xfrm>
                <a:off x="351256" y="2534352"/>
                <a:ext cx="1603874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0" name="Retângulo 299"/>
              <p:cNvSpPr/>
              <p:nvPr/>
            </p:nvSpPr>
            <p:spPr>
              <a:xfrm>
                <a:off x="351256" y="3839549"/>
                <a:ext cx="1603874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1" name="Retângulo 300"/>
              <p:cNvSpPr/>
              <p:nvPr/>
            </p:nvSpPr>
            <p:spPr>
              <a:xfrm>
                <a:off x="351256" y="4407626"/>
                <a:ext cx="1603874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2" name="Retângulo 301"/>
              <p:cNvSpPr/>
              <p:nvPr/>
            </p:nvSpPr>
            <p:spPr>
              <a:xfrm>
                <a:off x="351256" y="5665114"/>
                <a:ext cx="1603874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3" name="Retângulo 302"/>
              <p:cNvSpPr/>
              <p:nvPr/>
            </p:nvSpPr>
            <p:spPr>
              <a:xfrm>
                <a:off x="341944" y="1542211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Tipo do veículo</a:t>
                </a:r>
                <a:endParaRPr lang="pt-BR" sz="1050" dirty="0"/>
              </a:p>
            </p:txBody>
          </p:sp>
          <p:sp>
            <p:nvSpPr>
              <p:cNvPr id="304" name="Retângulo 303"/>
              <p:cNvSpPr/>
              <p:nvPr/>
            </p:nvSpPr>
            <p:spPr>
              <a:xfrm>
                <a:off x="341944" y="3557327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- Danos materiais</a:t>
                </a:r>
                <a:endParaRPr lang="pt-BR" sz="1050" dirty="0"/>
              </a:p>
            </p:txBody>
          </p:sp>
          <p:sp>
            <p:nvSpPr>
              <p:cNvPr id="305" name="Retângulo 304"/>
              <p:cNvSpPr/>
              <p:nvPr/>
            </p:nvSpPr>
            <p:spPr>
              <a:xfrm>
                <a:off x="341944" y="3841456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- Danos corporais</a:t>
                </a:r>
                <a:endParaRPr lang="pt-BR" sz="1050" dirty="0"/>
              </a:p>
            </p:txBody>
          </p:sp>
          <p:sp>
            <p:nvSpPr>
              <p:cNvPr id="306" name="Retângulo 305"/>
              <p:cNvSpPr/>
              <p:nvPr/>
            </p:nvSpPr>
            <p:spPr>
              <a:xfrm>
                <a:off x="341944" y="4125584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- Danos morais</a:t>
                </a:r>
                <a:endParaRPr lang="pt-BR" sz="1050" dirty="0"/>
              </a:p>
            </p:txBody>
          </p:sp>
          <p:sp>
            <p:nvSpPr>
              <p:cNvPr id="307" name="Retângulo 306"/>
              <p:cNvSpPr/>
              <p:nvPr/>
            </p:nvSpPr>
            <p:spPr>
              <a:xfrm>
                <a:off x="341944" y="5383434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Regiões de cobertura</a:t>
                </a:r>
                <a:endParaRPr lang="pt-BR" sz="1050" dirty="0"/>
              </a:p>
            </p:txBody>
          </p:sp>
          <p:sp>
            <p:nvSpPr>
              <p:cNvPr id="308" name="Retângulo 307"/>
              <p:cNvSpPr/>
              <p:nvPr/>
            </p:nvSpPr>
            <p:spPr>
              <a:xfrm>
                <a:off x="341944" y="4692458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Rastreador Ituran</a:t>
                </a:r>
                <a:endParaRPr lang="pt-BR" sz="1050" dirty="0"/>
              </a:p>
            </p:txBody>
          </p:sp>
          <p:sp>
            <p:nvSpPr>
              <p:cNvPr id="309" name="Retângulo 308"/>
              <p:cNvSpPr/>
              <p:nvPr/>
            </p:nvSpPr>
            <p:spPr>
              <a:xfrm>
                <a:off x="341944" y="2252550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Indenização tabela FIPE</a:t>
                </a:r>
                <a:endParaRPr lang="pt-BR" sz="1050" dirty="0"/>
              </a:p>
            </p:txBody>
          </p:sp>
          <p:sp>
            <p:nvSpPr>
              <p:cNvPr id="310" name="Retângulo 309"/>
              <p:cNvSpPr/>
              <p:nvPr/>
            </p:nvSpPr>
            <p:spPr>
              <a:xfrm>
                <a:off x="341944" y="4409713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Assistência 24h</a:t>
                </a:r>
                <a:r>
                  <a:rPr lang="pt-BR" sz="1050" baseline="30000" dirty="0">
                    <a:solidFill>
                      <a:srgbClr val="002060"/>
                    </a:solidFill>
                  </a:rPr>
                  <a:t>1</a:t>
                </a:r>
                <a:endParaRPr lang="pt-BR" sz="1050" baseline="30000" dirty="0"/>
              </a:p>
            </p:txBody>
          </p:sp>
          <p:sp>
            <p:nvSpPr>
              <p:cNvPr id="311" name="Retângulo 310"/>
              <p:cNvSpPr/>
              <p:nvPr/>
            </p:nvSpPr>
            <p:spPr>
              <a:xfrm>
                <a:off x="341944" y="2530366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Indenização Roubo/Furto</a:t>
                </a:r>
                <a:endParaRPr lang="pt-BR" sz="1050" dirty="0"/>
              </a:p>
            </p:txBody>
          </p:sp>
          <p:sp>
            <p:nvSpPr>
              <p:cNvPr id="312" name="Retângulo 311"/>
              <p:cNvSpPr/>
              <p:nvPr/>
            </p:nvSpPr>
            <p:spPr>
              <a:xfrm>
                <a:off x="341944" y="2815959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Indenização Incêndio</a:t>
                </a:r>
                <a:endParaRPr lang="pt-BR" sz="1050" dirty="0"/>
              </a:p>
            </p:txBody>
          </p:sp>
          <p:sp>
            <p:nvSpPr>
              <p:cNvPr id="313" name="Retângulo 312"/>
              <p:cNvSpPr/>
              <p:nvPr/>
            </p:nvSpPr>
            <p:spPr>
              <a:xfrm>
                <a:off x="341944" y="5672232"/>
                <a:ext cx="1591881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Integração </a:t>
                </a:r>
                <a:r>
                  <a:rPr lang="pt-BR" sz="1050" dirty="0" err="1">
                    <a:solidFill>
                      <a:srgbClr val="002060"/>
                    </a:solidFill>
                  </a:rPr>
                  <a:t>Multicálculos</a:t>
                </a:r>
                <a:endParaRPr lang="pt-BR" sz="1050" dirty="0"/>
              </a:p>
            </p:txBody>
          </p:sp>
          <p:sp>
            <p:nvSpPr>
              <p:cNvPr id="314" name="Retângulo 313"/>
              <p:cNvSpPr/>
              <p:nvPr/>
            </p:nvSpPr>
            <p:spPr>
              <a:xfrm>
                <a:off x="351256" y="3103211"/>
                <a:ext cx="1603874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5" name="Retângulo 314"/>
              <p:cNvSpPr/>
              <p:nvPr/>
            </p:nvSpPr>
            <p:spPr>
              <a:xfrm>
                <a:off x="341944" y="3106070"/>
                <a:ext cx="1591881" cy="46598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Coberturas</a:t>
                </a:r>
                <a:endParaRPr lang="pt-BR" sz="1050" dirty="0"/>
              </a:p>
            </p:txBody>
          </p:sp>
          <p:sp>
            <p:nvSpPr>
              <p:cNvPr id="316" name="Retângulo 315"/>
              <p:cNvSpPr/>
              <p:nvPr/>
            </p:nvSpPr>
            <p:spPr>
              <a:xfrm>
                <a:off x="351256" y="4975702"/>
                <a:ext cx="1603874" cy="4065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7" name="Retângulo 316"/>
              <p:cNvSpPr/>
              <p:nvPr/>
            </p:nvSpPr>
            <p:spPr>
              <a:xfrm>
                <a:off x="341944" y="4978944"/>
                <a:ext cx="1591881" cy="401972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Instalação do rastreador</a:t>
                </a:r>
                <a:endParaRPr lang="pt-BR" sz="1050" dirty="0"/>
              </a:p>
            </p:txBody>
          </p:sp>
          <p:sp>
            <p:nvSpPr>
              <p:cNvPr id="318" name="Retângulo 317"/>
              <p:cNvSpPr/>
              <p:nvPr/>
            </p:nvSpPr>
            <p:spPr>
              <a:xfrm>
                <a:off x="351256" y="1823411"/>
                <a:ext cx="1603874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9" name="Retângulo 318"/>
              <p:cNvSpPr/>
              <p:nvPr/>
            </p:nvSpPr>
            <p:spPr>
              <a:xfrm>
                <a:off x="341944" y="1827723"/>
                <a:ext cx="1591881" cy="414018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r>
                  <a:rPr lang="pt-BR" sz="1050" dirty="0">
                    <a:solidFill>
                      <a:srgbClr val="002060"/>
                    </a:solidFill>
                  </a:rPr>
                  <a:t>Idade do veículo</a:t>
                </a:r>
                <a:endParaRPr lang="pt-BR" sz="1050" dirty="0"/>
              </a:p>
            </p:txBody>
          </p:sp>
        </p:grpSp>
        <p:grpSp>
          <p:nvGrpSpPr>
            <p:cNvPr id="543" name="Agrupar 542"/>
            <p:cNvGrpSpPr/>
            <p:nvPr/>
          </p:nvGrpSpPr>
          <p:grpSpPr>
            <a:xfrm>
              <a:off x="2054560" y="1314356"/>
              <a:ext cx="1326205" cy="4846087"/>
              <a:chOff x="2089183" y="1126309"/>
              <a:chExt cx="1326205" cy="4846087"/>
            </a:xfrm>
          </p:grpSpPr>
          <p:sp>
            <p:nvSpPr>
              <p:cNvPr id="545" name="Arredondar Retângulo no Mesmo Canto Lateral 544"/>
              <p:cNvSpPr/>
              <p:nvPr/>
            </p:nvSpPr>
            <p:spPr>
              <a:xfrm>
                <a:off x="2189279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4" name="Arredondar Retângulo no Mesmo Canto Lateral 543"/>
              <p:cNvSpPr/>
              <p:nvPr/>
            </p:nvSpPr>
            <p:spPr>
              <a:xfrm>
                <a:off x="2089183" y="1534124"/>
                <a:ext cx="1326205" cy="4438272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6" name="CaixaDeTexto 545"/>
              <p:cNvSpPr txBox="1"/>
              <p:nvPr/>
            </p:nvSpPr>
            <p:spPr>
              <a:xfrm>
                <a:off x="2230650" y="1198061"/>
                <a:ext cx="996524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ROUBO</a:t>
                </a:r>
                <a:br>
                  <a:rPr lang="pt-BR" sz="1100" b="1" dirty="0">
                    <a:solidFill>
                      <a:schemeClr val="bg1"/>
                    </a:solidFill>
                  </a:rPr>
                </a:br>
                <a:r>
                  <a:rPr lang="pt-BR" sz="1100" b="1" dirty="0">
                    <a:solidFill>
                      <a:schemeClr val="bg1"/>
                    </a:solidFill>
                  </a:rPr>
                  <a:t>E FURTO</a:t>
                </a:r>
              </a:p>
            </p:txBody>
          </p:sp>
          <p:sp>
            <p:nvSpPr>
              <p:cNvPr id="547" name="Retângulo 546"/>
              <p:cNvSpPr/>
              <p:nvPr/>
            </p:nvSpPr>
            <p:spPr>
              <a:xfrm>
                <a:off x="2100159" y="2534352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8" name="Retângulo 547"/>
              <p:cNvSpPr/>
              <p:nvPr/>
            </p:nvSpPr>
            <p:spPr>
              <a:xfrm>
                <a:off x="2100159" y="3839549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9" name="Retângulo 548"/>
              <p:cNvSpPr/>
              <p:nvPr/>
            </p:nvSpPr>
            <p:spPr>
              <a:xfrm>
                <a:off x="2100159" y="4407626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0" name="Retângulo 549"/>
              <p:cNvSpPr/>
              <p:nvPr/>
            </p:nvSpPr>
            <p:spPr>
              <a:xfrm>
                <a:off x="2100159" y="566511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1" name="Retângulo 550"/>
              <p:cNvSpPr/>
              <p:nvPr/>
            </p:nvSpPr>
            <p:spPr>
              <a:xfrm>
                <a:off x="2089780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552" name="Retângulo 551"/>
              <p:cNvSpPr/>
              <p:nvPr/>
            </p:nvSpPr>
            <p:spPr>
              <a:xfrm>
                <a:off x="2100158" y="2252550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050" dirty="0">
                    <a:solidFill>
                      <a:srgbClr val="002060"/>
                    </a:solidFill>
                  </a:rPr>
                  <a:t>Escolha: 75% ou 90%</a:t>
                </a:r>
                <a:endParaRPr lang="pt-BR" sz="1050" dirty="0"/>
              </a:p>
            </p:txBody>
          </p:sp>
          <p:sp>
            <p:nvSpPr>
              <p:cNvPr id="553" name="Retângulo 552"/>
              <p:cNvSpPr/>
              <p:nvPr/>
            </p:nvSpPr>
            <p:spPr>
              <a:xfrm>
                <a:off x="2100159" y="3103211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4" name="Retângulo 553"/>
              <p:cNvSpPr/>
              <p:nvPr/>
            </p:nvSpPr>
            <p:spPr>
              <a:xfrm>
                <a:off x="2100158" y="3106070"/>
                <a:ext cx="1305450" cy="46598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Roubo e Furto</a:t>
                </a:r>
                <a:endParaRPr lang="pt-BR" sz="1100" dirty="0"/>
              </a:p>
            </p:txBody>
          </p:sp>
          <p:sp>
            <p:nvSpPr>
              <p:cNvPr id="555" name="Retângulo 554"/>
              <p:cNvSpPr/>
              <p:nvPr/>
            </p:nvSpPr>
            <p:spPr>
              <a:xfrm>
                <a:off x="2100158" y="4409713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B050"/>
                    </a:solidFill>
                  </a:rPr>
                  <a:t>Opcional</a:t>
                </a:r>
                <a:endParaRPr lang="pt-BR" sz="1100" dirty="0"/>
              </a:p>
            </p:txBody>
          </p:sp>
          <p:sp>
            <p:nvSpPr>
              <p:cNvPr id="556" name="Retângulo 555"/>
              <p:cNvSpPr/>
              <p:nvPr/>
            </p:nvSpPr>
            <p:spPr>
              <a:xfrm>
                <a:off x="2100159" y="4975702"/>
                <a:ext cx="1305449" cy="4065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7" name="Retângulo 556"/>
              <p:cNvSpPr/>
              <p:nvPr/>
            </p:nvSpPr>
            <p:spPr>
              <a:xfrm>
                <a:off x="2100158" y="4978944"/>
                <a:ext cx="1305450" cy="401972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Rede Autorizada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(gratuita)</a:t>
                </a:r>
                <a:endParaRPr lang="pt-BR" sz="1100" dirty="0"/>
              </a:p>
            </p:txBody>
          </p:sp>
          <p:sp>
            <p:nvSpPr>
              <p:cNvPr id="558" name="Retângulo 557"/>
              <p:cNvSpPr/>
              <p:nvPr/>
            </p:nvSpPr>
            <p:spPr>
              <a:xfrm>
                <a:off x="2100158" y="5383434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Território Nacional</a:t>
                </a:r>
                <a:endParaRPr lang="pt-BR" sz="1100" dirty="0"/>
              </a:p>
            </p:txBody>
          </p:sp>
          <p:sp>
            <p:nvSpPr>
              <p:cNvPr id="559" name="Retângulo 558"/>
              <p:cNvSpPr/>
              <p:nvPr/>
            </p:nvSpPr>
            <p:spPr>
              <a:xfrm>
                <a:off x="2742506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MOTO</a:t>
                </a:r>
                <a:endParaRPr lang="pt-BR" sz="1100" dirty="0"/>
              </a:p>
            </p:txBody>
          </p:sp>
          <p:sp>
            <p:nvSpPr>
              <p:cNvPr id="560" name="Retângulo 559"/>
              <p:cNvSpPr/>
              <p:nvPr/>
            </p:nvSpPr>
            <p:spPr>
              <a:xfrm>
                <a:off x="2100434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1" name="Retângulo 560"/>
              <p:cNvSpPr/>
              <p:nvPr/>
            </p:nvSpPr>
            <p:spPr>
              <a:xfrm>
                <a:off x="2089780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30 anos</a:t>
                </a:r>
                <a:endParaRPr lang="pt-BR" sz="1100" dirty="0"/>
              </a:p>
            </p:txBody>
          </p:sp>
          <p:sp>
            <p:nvSpPr>
              <p:cNvPr id="562" name="Retângulo 561"/>
              <p:cNvSpPr/>
              <p:nvPr/>
            </p:nvSpPr>
            <p:spPr>
              <a:xfrm>
                <a:off x="2742506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15 anos</a:t>
                </a:r>
                <a:endParaRPr lang="pt-BR" sz="1100" dirty="0"/>
              </a:p>
            </p:txBody>
          </p:sp>
          <p:pic>
            <p:nvPicPr>
              <p:cNvPr id="563" name="Imagem 562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2610732" y="2536565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565" name="Imagem 564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2611884" y="4128911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566" name="Imagem 565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2610732" y="470272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567" name="Imagem 566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2610732" y="567043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568" name="Imagem 567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2611884" y="3839858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569" name="Imagem 568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2611884" y="3568571"/>
                <a:ext cx="281996" cy="273783"/>
              </a:xfrm>
              <a:prstGeom prst="rect">
                <a:avLst/>
              </a:prstGeom>
            </p:spPr>
          </p:pic>
          <p:cxnSp>
            <p:nvCxnSpPr>
              <p:cNvPr id="570" name="Conector reto 569"/>
              <p:cNvCxnSpPr/>
              <p:nvPr/>
            </p:nvCxnSpPr>
            <p:spPr>
              <a:xfrm>
                <a:off x="2742506" y="1542693"/>
                <a:ext cx="0" cy="70280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9" name="Imagem 278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2611884" y="2819090"/>
                <a:ext cx="281996" cy="273783"/>
              </a:xfrm>
              <a:prstGeom prst="rect">
                <a:avLst/>
              </a:prstGeom>
            </p:spPr>
          </p:pic>
        </p:grpSp>
        <p:grpSp>
          <p:nvGrpSpPr>
            <p:cNvPr id="3" name="Agrupar 2"/>
            <p:cNvGrpSpPr/>
            <p:nvPr/>
          </p:nvGrpSpPr>
          <p:grpSpPr>
            <a:xfrm>
              <a:off x="2168248" y="239882"/>
              <a:ext cx="1085791" cy="951498"/>
              <a:chOff x="5101948" y="239882"/>
              <a:chExt cx="1085791" cy="951498"/>
            </a:xfrm>
          </p:grpSpPr>
          <p:sp>
            <p:nvSpPr>
              <p:cNvPr id="626" name="Retângulo Arredondado 625"/>
              <p:cNvSpPr/>
              <p:nvPr/>
            </p:nvSpPr>
            <p:spPr>
              <a:xfrm>
                <a:off x="5108473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03" name="Retângulo Arredondado 602"/>
              <p:cNvSpPr/>
              <p:nvPr/>
            </p:nvSpPr>
            <p:spPr>
              <a:xfrm>
                <a:off x="5101948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606" name="Imagem 60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4903" y="239882"/>
                <a:ext cx="1053356" cy="951498"/>
              </a:xfrm>
              <a:prstGeom prst="rect">
                <a:avLst/>
              </a:prstGeom>
            </p:spPr>
          </p:pic>
        </p:grpSp>
        <p:sp>
          <p:nvSpPr>
            <p:cNvPr id="275" name="Arredondar Retângulo no Mesmo Canto Lateral 274"/>
            <p:cNvSpPr/>
            <p:nvPr/>
          </p:nvSpPr>
          <p:spPr>
            <a:xfrm>
              <a:off x="4092312" y="721895"/>
              <a:ext cx="1463397" cy="2850161"/>
            </a:xfrm>
            <a:prstGeom prst="round2SameRect">
              <a:avLst>
                <a:gd name="adj1" fmla="val 11425"/>
                <a:gd name="adj2" fmla="val 0"/>
              </a:avLst>
            </a:prstGeom>
            <a:noFill/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" name="Agrupar 3"/>
            <p:cNvGrpSpPr/>
            <p:nvPr/>
          </p:nvGrpSpPr>
          <p:grpSpPr>
            <a:xfrm>
              <a:off x="4267237" y="239882"/>
              <a:ext cx="1105176" cy="951498"/>
              <a:chOff x="6486369" y="239882"/>
              <a:chExt cx="1105176" cy="951498"/>
            </a:xfrm>
          </p:grpSpPr>
          <p:sp>
            <p:nvSpPr>
              <p:cNvPr id="623" name="Retângulo Arredondado 622"/>
              <p:cNvSpPr/>
              <p:nvPr/>
            </p:nvSpPr>
            <p:spPr>
              <a:xfrm>
                <a:off x="6486369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04" name="Retângulo Arredondado 603"/>
              <p:cNvSpPr/>
              <p:nvPr/>
            </p:nvSpPr>
            <p:spPr>
              <a:xfrm>
                <a:off x="6512279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605" name="Imagem 60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233" y="239882"/>
                <a:ext cx="1053356" cy="951498"/>
              </a:xfrm>
              <a:prstGeom prst="rect">
                <a:avLst/>
              </a:prstGeom>
            </p:spPr>
          </p:pic>
        </p:grpSp>
        <p:grpSp>
          <p:nvGrpSpPr>
            <p:cNvPr id="571" name="Agrupar 570"/>
            <p:cNvGrpSpPr/>
            <p:nvPr/>
          </p:nvGrpSpPr>
          <p:grpSpPr>
            <a:xfrm>
              <a:off x="3467123" y="1314356"/>
              <a:ext cx="1326205" cy="4846087"/>
              <a:chOff x="3501746" y="1126309"/>
              <a:chExt cx="1326205" cy="4846087"/>
            </a:xfrm>
          </p:grpSpPr>
          <p:sp>
            <p:nvSpPr>
              <p:cNvPr id="573" name="Arredondar Retângulo no Mesmo Canto Lateral 572"/>
              <p:cNvSpPr/>
              <p:nvPr/>
            </p:nvSpPr>
            <p:spPr>
              <a:xfrm>
                <a:off x="3613202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077DA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2" name="Arredondar Retângulo no Mesmo Canto Lateral 571"/>
              <p:cNvSpPr/>
              <p:nvPr/>
            </p:nvSpPr>
            <p:spPr>
              <a:xfrm>
                <a:off x="3501746" y="1534124"/>
                <a:ext cx="1326205" cy="4438272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4" name="CaixaDeTexto 573"/>
              <p:cNvSpPr txBox="1"/>
              <p:nvPr/>
            </p:nvSpPr>
            <p:spPr>
              <a:xfrm>
                <a:off x="3604747" y="1198061"/>
                <a:ext cx="1096176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ROUBO</a:t>
                </a:r>
                <a:br>
                  <a:rPr lang="pt-BR" sz="1100" b="1" dirty="0">
                    <a:solidFill>
                      <a:schemeClr val="bg1"/>
                    </a:solidFill>
                  </a:rPr>
                </a:br>
                <a:r>
                  <a:rPr lang="pt-BR" sz="1100" b="1" dirty="0">
                    <a:solidFill>
                      <a:schemeClr val="bg1"/>
                    </a:solidFill>
                  </a:rPr>
                  <a:t>E FURTO</a:t>
                </a:r>
              </a:p>
            </p:txBody>
          </p:sp>
          <p:sp>
            <p:nvSpPr>
              <p:cNvPr id="575" name="Retângulo 574"/>
              <p:cNvSpPr/>
              <p:nvPr/>
            </p:nvSpPr>
            <p:spPr>
              <a:xfrm>
                <a:off x="3512722" y="2534352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6" name="Retângulo 575"/>
              <p:cNvSpPr/>
              <p:nvPr/>
            </p:nvSpPr>
            <p:spPr>
              <a:xfrm>
                <a:off x="3512722" y="3839549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7" name="Retângulo 576"/>
              <p:cNvSpPr/>
              <p:nvPr/>
            </p:nvSpPr>
            <p:spPr>
              <a:xfrm>
                <a:off x="3512722" y="4407626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8" name="Retângulo 577"/>
              <p:cNvSpPr/>
              <p:nvPr/>
            </p:nvSpPr>
            <p:spPr>
              <a:xfrm>
                <a:off x="3512722" y="566511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0" name="Retângulo 579"/>
              <p:cNvSpPr/>
              <p:nvPr/>
            </p:nvSpPr>
            <p:spPr>
              <a:xfrm>
                <a:off x="3502343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581" name="Retângulo 580"/>
              <p:cNvSpPr/>
              <p:nvPr/>
            </p:nvSpPr>
            <p:spPr>
              <a:xfrm>
                <a:off x="3512721" y="2252550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050" dirty="0">
                    <a:solidFill>
                      <a:srgbClr val="002060"/>
                    </a:solidFill>
                  </a:rPr>
                  <a:t>Escolha: 75% ou 90%</a:t>
                </a:r>
                <a:endParaRPr lang="pt-BR" sz="1050" dirty="0"/>
              </a:p>
            </p:txBody>
          </p:sp>
          <p:sp>
            <p:nvSpPr>
              <p:cNvPr id="584" name="Retângulo 583"/>
              <p:cNvSpPr/>
              <p:nvPr/>
            </p:nvSpPr>
            <p:spPr>
              <a:xfrm>
                <a:off x="3512721" y="4409713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B050"/>
                    </a:solidFill>
                  </a:rPr>
                  <a:t>Opcional</a:t>
                </a:r>
                <a:endParaRPr lang="pt-BR" sz="1100" dirty="0"/>
              </a:p>
            </p:txBody>
          </p:sp>
          <p:sp>
            <p:nvSpPr>
              <p:cNvPr id="585" name="Retângulo 584"/>
              <p:cNvSpPr/>
              <p:nvPr/>
            </p:nvSpPr>
            <p:spPr>
              <a:xfrm>
                <a:off x="3512721" y="5383434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Território Nacional</a:t>
                </a:r>
                <a:endParaRPr lang="pt-BR" sz="1100" dirty="0"/>
              </a:p>
            </p:txBody>
          </p:sp>
          <p:sp>
            <p:nvSpPr>
              <p:cNvPr id="586" name="Retângulo 585"/>
              <p:cNvSpPr/>
              <p:nvPr/>
            </p:nvSpPr>
            <p:spPr>
              <a:xfrm>
                <a:off x="4155069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MOTO</a:t>
                </a:r>
                <a:endParaRPr lang="pt-BR" sz="1100" dirty="0"/>
              </a:p>
            </p:txBody>
          </p:sp>
          <p:pic>
            <p:nvPicPr>
              <p:cNvPr id="589" name="Imagem 588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4023295" y="2536565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590" name="Imagem 589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4023295" y="281739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592" name="Imagem 591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4023295" y="470272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593" name="Imagem 592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4023295" y="5670436"/>
                <a:ext cx="281996" cy="273783"/>
              </a:xfrm>
              <a:prstGeom prst="rect">
                <a:avLst/>
              </a:prstGeom>
            </p:spPr>
          </p:pic>
          <p:sp>
            <p:nvSpPr>
              <p:cNvPr id="594" name="Retângulo 593"/>
              <p:cNvSpPr/>
              <p:nvPr/>
            </p:nvSpPr>
            <p:spPr>
              <a:xfrm>
                <a:off x="3512722" y="3103211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95" name="Retângulo 594"/>
              <p:cNvSpPr/>
              <p:nvPr/>
            </p:nvSpPr>
            <p:spPr>
              <a:xfrm>
                <a:off x="3512721" y="3106070"/>
                <a:ext cx="1305450" cy="46598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R/F e Incêndio</a:t>
                </a:r>
                <a:endParaRPr lang="pt-BR" sz="11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596" name="Retângulo 595"/>
              <p:cNvSpPr/>
              <p:nvPr/>
            </p:nvSpPr>
            <p:spPr>
              <a:xfrm>
                <a:off x="3512722" y="4975702"/>
                <a:ext cx="1305449" cy="4065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97" name="Retângulo 596"/>
              <p:cNvSpPr/>
              <p:nvPr/>
            </p:nvSpPr>
            <p:spPr>
              <a:xfrm>
                <a:off x="3512721" y="4978944"/>
                <a:ext cx="1305450" cy="401972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Rede Autorizada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(gratuita)</a:t>
                </a:r>
                <a:endParaRPr lang="pt-BR" sz="1100" dirty="0"/>
              </a:p>
            </p:txBody>
          </p:sp>
          <p:sp>
            <p:nvSpPr>
              <p:cNvPr id="598" name="Retângulo 597"/>
              <p:cNvSpPr/>
              <p:nvPr/>
            </p:nvSpPr>
            <p:spPr>
              <a:xfrm>
                <a:off x="3512997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99" name="Retângulo 598"/>
              <p:cNvSpPr/>
              <p:nvPr/>
            </p:nvSpPr>
            <p:spPr>
              <a:xfrm>
                <a:off x="3502343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30 anos</a:t>
                </a:r>
                <a:endParaRPr lang="pt-BR" sz="1100" dirty="0"/>
              </a:p>
            </p:txBody>
          </p:sp>
          <p:sp>
            <p:nvSpPr>
              <p:cNvPr id="600" name="Retângulo 599"/>
              <p:cNvSpPr/>
              <p:nvPr/>
            </p:nvSpPr>
            <p:spPr>
              <a:xfrm>
                <a:off x="4155069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15 anos</a:t>
                </a:r>
                <a:endParaRPr lang="pt-BR" sz="1100" dirty="0"/>
              </a:p>
            </p:txBody>
          </p:sp>
          <p:cxnSp>
            <p:nvCxnSpPr>
              <p:cNvPr id="601" name="Conector reto 600"/>
              <p:cNvCxnSpPr/>
              <p:nvPr/>
            </p:nvCxnSpPr>
            <p:spPr>
              <a:xfrm>
                <a:off x="4155069" y="1542693"/>
                <a:ext cx="0" cy="70280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02" name="Imagem 601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4033501" y="4128911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76" name="Imagem 275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4033501" y="3839857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77" name="Imagem 276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4033501" y="3573495"/>
                <a:ext cx="281996" cy="273783"/>
              </a:xfrm>
              <a:prstGeom prst="rect">
                <a:avLst/>
              </a:prstGeom>
            </p:spPr>
          </p:pic>
        </p:grpSp>
        <p:grpSp>
          <p:nvGrpSpPr>
            <p:cNvPr id="239" name="Agrupar 238"/>
            <p:cNvGrpSpPr/>
            <p:nvPr/>
          </p:nvGrpSpPr>
          <p:grpSpPr>
            <a:xfrm>
              <a:off x="4902388" y="1314356"/>
              <a:ext cx="1326205" cy="4846087"/>
              <a:chOff x="3501746" y="1126309"/>
              <a:chExt cx="1326205" cy="4846087"/>
            </a:xfrm>
          </p:grpSpPr>
          <p:sp>
            <p:nvSpPr>
              <p:cNvPr id="240" name="Arredondar Retângulo no Mesmo Canto Lateral 239"/>
              <p:cNvSpPr/>
              <p:nvPr/>
            </p:nvSpPr>
            <p:spPr>
              <a:xfrm>
                <a:off x="3613202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077DA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1" name="Arredondar Retângulo no Mesmo Canto Lateral 240"/>
              <p:cNvSpPr/>
              <p:nvPr/>
            </p:nvSpPr>
            <p:spPr>
              <a:xfrm>
                <a:off x="3501746" y="1534124"/>
                <a:ext cx="1326205" cy="4438272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2" name="CaixaDeTexto 241"/>
              <p:cNvSpPr txBox="1"/>
              <p:nvPr/>
            </p:nvSpPr>
            <p:spPr>
              <a:xfrm>
                <a:off x="3604747" y="1198061"/>
                <a:ext cx="1096176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+ TERCEIROS</a:t>
                </a:r>
                <a:br>
                  <a:rPr lang="pt-BR" sz="1100" b="1" dirty="0">
                    <a:solidFill>
                      <a:schemeClr val="bg1"/>
                    </a:solidFill>
                  </a:rPr>
                </a:br>
                <a:r>
                  <a:rPr lang="pt-BR" sz="1100" b="1" dirty="0">
                    <a:solidFill>
                      <a:schemeClr val="bg1"/>
                    </a:solidFill>
                  </a:rPr>
                  <a:t>(RCF-V)</a:t>
                </a:r>
              </a:p>
            </p:txBody>
          </p:sp>
          <p:sp>
            <p:nvSpPr>
              <p:cNvPr id="243" name="Retângulo 242"/>
              <p:cNvSpPr/>
              <p:nvPr/>
            </p:nvSpPr>
            <p:spPr>
              <a:xfrm>
                <a:off x="3512722" y="2534352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4" name="Retângulo 243"/>
              <p:cNvSpPr/>
              <p:nvPr/>
            </p:nvSpPr>
            <p:spPr>
              <a:xfrm>
                <a:off x="3512722" y="3839549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5" name="Retângulo 244"/>
              <p:cNvSpPr/>
              <p:nvPr/>
            </p:nvSpPr>
            <p:spPr>
              <a:xfrm>
                <a:off x="3512722" y="4407626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6" name="Retângulo 245"/>
              <p:cNvSpPr/>
              <p:nvPr/>
            </p:nvSpPr>
            <p:spPr>
              <a:xfrm>
                <a:off x="3512722" y="566511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47" name="Conector reto 246"/>
              <p:cNvCxnSpPr/>
              <p:nvPr/>
            </p:nvCxnSpPr>
            <p:spPr>
              <a:xfrm>
                <a:off x="4165447" y="3555855"/>
                <a:ext cx="0" cy="85177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Retângulo 247"/>
              <p:cNvSpPr/>
              <p:nvPr/>
            </p:nvSpPr>
            <p:spPr>
              <a:xfrm>
                <a:off x="3502343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249" name="Retângulo 248"/>
              <p:cNvSpPr/>
              <p:nvPr/>
            </p:nvSpPr>
            <p:spPr>
              <a:xfrm>
                <a:off x="3512721" y="2252550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050" dirty="0">
                    <a:solidFill>
                      <a:srgbClr val="002060"/>
                    </a:solidFill>
                  </a:rPr>
                  <a:t>Escolha: 75% ou 90%</a:t>
                </a:r>
                <a:endParaRPr lang="pt-BR" sz="1050" dirty="0"/>
              </a:p>
            </p:txBody>
          </p:sp>
          <p:sp>
            <p:nvSpPr>
              <p:cNvPr id="250" name="Retângulo 249"/>
              <p:cNvSpPr/>
              <p:nvPr/>
            </p:nvSpPr>
            <p:spPr>
              <a:xfrm>
                <a:off x="3512721" y="3557327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R$ 50 mil</a:t>
                </a:r>
                <a:endParaRPr lang="pt-BR" sz="1100" dirty="0"/>
              </a:p>
            </p:txBody>
          </p:sp>
          <p:sp>
            <p:nvSpPr>
              <p:cNvPr id="251" name="Retângulo 250"/>
              <p:cNvSpPr/>
              <p:nvPr/>
            </p:nvSpPr>
            <p:spPr>
              <a:xfrm>
                <a:off x="3512721" y="3841455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R$ 50 mil</a:t>
                </a:r>
                <a:endParaRPr lang="pt-BR" sz="1100" dirty="0"/>
              </a:p>
            </p:txBody>
          </p:sp>
          <p:sp>
            <p:nvSpPr>
              <p:cNvPr id="252" name="Retângulo 251"/>
              <p:cNvSpPr/>
              <p:nvPr/>
            </p:nvSpPr>
            <p:spPr>
              <a:xfrm>
                <a:off x="3512721" y="4409713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B050"/>
                    </a:solidFill>
                  </a:rPr>
                  <a:t>Opcional</a:t>
                </a:r>
                <a:endParaRPr lang="pt-BR" sz="1100" dirty="0"/>
              </a:p>
            </p:txBody>
          </p:sp>
          <p:sp>
            <p:nvSpPr>
              <p:cNvPr id="253" name="Retângulo 252"/>
              <p:cNvSpPr/>
              <p:nvPr/>
            </p:nvSpPr>
            <p:spPr>
              <a:xfrm>
                <a:off x="3512721" y="5383434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Território Nacional</a:t>
                </a:r>
                <a:endParaRPr lang="pt-BR" sz="1100" dirty="0"/>
              </a:p>
            </p:txBody>
          </p:sp>
          <p:sp>
            <p:nvSpPr>
              <p:cNvPr id="254" name="Retângulo 253"/>
              <p:cNvSpPr/>
              <p:nvPr/>
            </p:nvSpPr>
            <p:spPr>
              <a:xfrm>
                <a:off x="4155069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MOTO</a:t>
                </a:r>
                <a:endParaRPr lang="pt-BR" sz="1100" dirty="0"/>
              </a:p>
            </p:txBody>
          </p:sp>
          <p:sp>
            <p:nvSpPr>
              <p:cNvPr id="255" name="Retângulo 254"/>
              <p:cNvSpPr/>
              <p:nvPr/>
            </p:nvSpPr>
            <p:spPr>
              <a:xfrm>
                <a:off x="4165447" y="3557327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R$ 30 mil</a:t>
                </a:r>
                <a:endParaRPr lang="pt-BR" sz="1100" dirty="0"/>
              </a:p>
            </p:txBody>
          </p:sp>
          <p:sp>
            <p:nvSpPr>
              <p:cNvPr id="256" name="Retângulo 255"/>
              <p:cNvSpPr/>
              <p:nvPr/>
            </p:nvSpPr>
            <p:spPr>
              <a:xfrm>
                <a:off x="4165447" y="3841455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R$ 30 mil</a:t>
                </a:r>
                <a:endParaRPr lang="pt-BR" sz="1100" dirty="0"/>
              </a:p>
            </p:txBody>
          </p:sp>
          <p:pic>
            <p:nvPicPr>
              <p:cNvPr id="257" name="Imagem 256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4023295" y="2536565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58" name="Imagem 257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4023295" y="281739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59" name="Imagem 258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4350808" y="4128911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60" name="Imagem 259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4023295" y="470272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61" name="Imagem 260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4023295" y="5670436"/>
                <a:ext cx="281996" cy="273783"/>
              </a:xfrm>
              <a:prstGeom prst="rect">
                <a:avLst/>
              </a:prstGeom>
            </p:spPr>
          </p:pic>
          <p:sp>
            <p:nvSpPr>
              <p:cNvPr id="262" name="Retângulo 261"/>
              <p:cNvSpPr/>
              <p:nvPr/>
            </p:nvSpPr>
            <p:spPr>
              <a:xfrm>
                <a:off x="3512722" y="3103211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3" name="Retângulo 262"/>
              <p:cNvSpPr/>
              <p:nvPr/>
            </p:nvSpPr>
            <p:spPr>
              <a:xfrm>
                <a:off x="3512721" y="3106070"/>
                <a:ext cx="1305450" cy="46598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R/F e Incêndio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+ RCF-V</a:t>
                </a:r>
                <a:endParaRPr lang="pt-BR" sz="11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64" name="Retângulo 263"/>
              <p:cNvSpPr/>
              <p:nvPr/>
            </p:nvSpPr>
            <p:spPr>
              <a:xfrm>
                <a:off x="3512722" y="4975702"/>
                <a:ext cx="1305449" cy="4065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5" name="Retângulo 264"/>
              <p:cNvSpPr/>
              <p:nvPr/>
            </p:nvSpPr>
            <p:spPr>
              <a:xfrm>
                <a:off x="3512721" y="4978944"/>
                <a:ext cx="1305450" cy="401972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Rede Autorizada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(gratuita)</a:t>
                </a:r>
                <a:endParaRPr lang="pt-BR" sz="1100" dirty="0"/>
              </a:p>
            </p:txBody>
          </p:sp>
          <p:sp>
            <p:nvSpPr>
              <p:cNvPr id="266" name="Retângulo 265"/>
              <p:cNvSpPr/>
              <p:nvPr/>
            </p:nvSpPr>
            <p:spPr>
              <a:xfrm>
                <a:off x="3512997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7" name="Retângulo 266"/>
              <p:cNvSpPr/>
              <p:nvPr/>
            </p:nvSpPr>
            <p:spPr>
              <a:xfrm>
                <a:off x="3502343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30 anos</a:t>
                </a:r>
                <a:endParaRPr lang="pt-BR" sz="1100" dirty="0"/>
              </a:p>
            </p:txBody>
          </p:sp>
          <p:sp>
            <p:nvSpPr>
              <p:cNvPr id="268" name="Retângulo 267"/>
              <p:cNvSpPr/>
              <p:nvPr/>
            </p:nvSpPr>
            <p:spPr>
              <a:xfrm>
                <a:off x="4155069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15 anos</a:t>
                </a:r>
                <a:endParaRPr lang="pt-BR" sz="1100" dirty="0"/>
              </a:p>
            </p:txBody>
          </p:sp>
          <p:cxnSp>
            <p:nvCxnSpPr>
              <p:cNvPr id="269" name="Conector reto 268"/>
              <p:cNvCxnSpPr/>
              <p:nvPr/>
            </p:nvCxnSpPr>
            <p:spPr>
              <a:xfrm>
                <a:off x="4155069" y="1542693"/>
                <a:ext cx="0" cy="70280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0" name="Imagem 269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3700927" y="4128911"/>
                <a:ext cx="281996" cy="273783"/>
              </a:xfrm>
              <a:prstGeom prst="rect">
                <a:avLst/>
              </a:prstGeom>
            </p:spPr>
          </p:pic>
        </p:grpSp>
        <p:sp>
          <p:nvSpPr>
            <p:cNvPr id="215" name="Arredondar Retângulo no Mesmo Canto Lateral 214"/>
            <p:cNvSpPr/>
            <p:nvPr/>
          </p:nvSpPr>
          <p:spPr>
            <a:xfrm>
              <a:off x="7012039" y="721895"/>
              <a:ext cx="5622259" cy="2850161"/>
            </a:xfrm>
            <a:prstGeom prst="round2SameRect">
              <a:avLst>
                <a:gd name="adj1" fmla="val 5009"/>
                <a:gd name="adj2" fmla="val 0"/>
              </a:avLst>
            </a:prstGeom>
            <a:noFill/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16" name="Agrupar 215"/>
            <p:cNvGrpSpPr/>
            <p:nvPr/>
          </p:nvGrpSpPr>
          <p:grpSpPr>
            <a:xfrm>
              <a:off x="11975379" y="1314356"/>
              <a:ext cx="1326205" cy="4846087"/>
              <a:chOff x="10552833" y="1126309"/>
              <a:chExt cx="1326205" cy="4846087"/>
            </a:xfrm>
          </p:grpSpPr>
          <p:sp>
            <p:nvSpPr>
              <p:cNvPr id="217" name="Arredondar Retângulo no Mesmo Canto Lateral 216"/>
              <p:cNvSpPr/>
              <p:nvPr/>
            </p:nvSpPr>
            <p:spPr>
              <a:xfrm>
                <a:off x="10668942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D2A5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8" name="Arredondar Retângulo no Mesmo Canto Lateral 217"/>
              <p:cNvSpPr/>
              <p:nvPr/>
            </p:nvSpPr>
            <p:spPr>
              <a:xfrm>
                <a:off x="10552833" y="1534124"/>
                <a:ext cx="1326205" cy="4438272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9" name="CaixaDeTexto 218"/>
              <p:cNvSpPr txBox="1"/>
              <p:nvPr/>
            </p:nvSpPr>
            <p:spPr>
              <a:xfrm>
                <a:off x="10710313" y="1198061"/>
                <a:ext cx="996524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COMPLETO</a:t>
                </a:r>
              </a:p>
            </p:txBody>
          </p:sp>
          <p:sp>
            <p:nvSpPr>
              <p:cNvPr id="220" name="Retângulo 219"/>
              <p:cNvSpPr/>
              <p:nvPr/>
            </p:nvSpPr>
            <p:spPr>
              <a:xfrm>
                <a:off x="10563809" y="2534352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1" name="Retângulo 220"/>
              <p:cNvSpPr/>
              <p:nvPr/>
            </p:nvSpPr>
            <p:spPr>
              <a:xfrm>
                <a:off x="10563809" y="3839549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2" name="Retângulo 221"/>
              <p:cNvSpPr/>
              <p:nvPr/>
            </p:nvSpPr>
            <p:spPr>
              <a:xfrm>
                <a:off x="10563809" y="4407626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3" name="Retângulo 222"/>
              <p:cNvSpPr/>
              <p:nvPr/>
            </p:nvSpPr>
            <p:spPr>
              <a:xfrm>
                <a:off x="10563809" y="566511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4" name="Retângulo 223"/>
              <p:cNvSpPr/>
              <p:nvPr/>
            </p:nvSpPr>
            <p:spPr>
              <a:xfrm>
                <a:off x="10553430" y="1542211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225" name="Retângulo 224"/>
              <p:cNvSpPr/>
              <p:nvPr/>
            </p:nvSpPr>
            <p:spPr>
              <a:xfrm>
                <a:off x="10563808" y="2252550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100%</a:t>
                </a:r>
                <a:endParaRPr lang="pt-BR" sz="1100" dirty="0"/>
              </a:p>
            </p:txBody>
          </p:sp>
          <p:sp>
            <p:nvSpPr>
              <p:cNvPr id="226" name="Retângulo 225"/>
              <p:cNvSpPr/>
              <p:nvPr/>
            </p:nvSpPr>
            <p:spPr>
              <a:xfrm>
                <a:off x="10563808" y="3557327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R$ 75 mil</a:t>
                </a:r>
                <a:endParaRPr lang="pt-BR" sz="1100" dirty="0"/>
              </a:p>
            </p:txBody>
          </p:sp>
          <p:sp>
            <p:nvSpPr>
              <p:cNvPr id="227" name="Retângulo 226"/>
              <p:cNvSpPr/>
              <p:nvPr/>
            </p:nvSpPr>
            <p:spPr>
              <a:xfrm>
                <a:off x="10563808" y="3841455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R$ 75 mil</a:t>
                </a:r>
                <a:endParaRPr lang="pt-BR" sz="1100" dirty="0"/>
              </a:p>
            </p:txBody>
          </p:sp>
          <p:sp>
            <p:nvSpPr>
              <p:cNvPr id="228" name="Retângulo 227"/>
              <p:cNvSpPr/>
              <p:nvPr/>
            </p:nvSpPr>
            <p:spPr>
              <a:xfrm>
                <a:off x="10563808" y="4125584"/>
                <a:ext cx="1305450" cy="274648"/>
              </a:xfrm>
              <a:prstGeom prst="rect">
                <a:avLst/>
              </a:prstGeom>
            </p:spPr>
            <p:txBody>
              <a:bodyPr wrap="none" anchor="ctr">
                <a:normAutofit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R$ 5 mil</a:t>
                </a:r>
                <a:endParaRPr lang="pt-BR" sz="1100" dirty="0"/>
              </a:p>
            </p:txBody>
          </p:sp>
          <p:sp>
            <p:nvSpPr>
              <p:cNvPr id="229" name="Retângulo 228"/>
              <p:cNvSpPr/>
              <p:nvPr/>
            </p:nvSpPr>
            <p:spPr>
              <a:xfrm>
                <a:off x="10563808" y="5383434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Território Nacional</a:t>
                </a:r>
                <a:endParaRPr lang="pt-BR" sz="1100" dirty="0"/>
              </a:p>
            </p:txBody>
          </p:sp>
          <p:pic>
            <p:nvPicPr>
              <p:cNvPr id="230" name="Imagem 229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11074382" y="2536565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31" name="Imagem 230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11074382" y="281739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32" name="Imagem 231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11074382" y="470272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33" name="Imagem 232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11074382" y="567043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34" name="Imagem 233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11074382" y="4412948"/>
                <a:ext cx="281996" cy="273783"/>
              </a:xfrm>
              <a:prstGeom prst="rect">
                <a:avLst/>
              </a:prstGeom>
            </p:spPr>
          </p:pic>
          <p:sp>
            <p:nvSpPr>
              <p:cNvPr id="235" name="Retângulo 234"/>
              <p:cNvSpPr/>
              <p:nvPr/>
            </p:nvSpPr>
            <p:spPr>
              <a:xfrm>
                <a:off x="10563809" y="3103211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6" name="Retângulo 235"/>
              <p:cNvSpPr/>
              <p:nvPr/>
            </p:nvSpPr>
            <p:spPr>
              <a:xfrm>
                <a:off x="10563808" y="3106070"/>
                <a:ext cx="1305450" cy="465986"/>
              </a:xfrm>
              <a:prstGeom prst="rect">
                <a:avLst/>
              </a:prstGeom>
            </p:spPr>
            <p:txBody>
              <a:bodyPr wrap="none" anchor="ctr">
                <a:normAutofit fontScale="85000" lnSpcReduction="2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R/F e Incêndio +  PT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Colisão + Perda Parcial</a:t>
                </a:r>
              </a:p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+ Carro Reserva</a:t>
                </a:r>
                <a:endParaRPr lang="pt-BR" sz="1100" dirty="0"/>
              </a:p>
            </p:txBody>
          </p:sp>
          <p:sp>
            <p:nvSpPr>
              <p:cNvPr id="237" name="Retângulo 236"/>
              <p:cNvSpPr/>
              <p:nvPr/>
            </p:nvSpPr>
            <p:spPr>
              <a:xfrm>
                <a:off x="10563809" y="4975702"/>
                <a:ext cx="1305449" cy="4065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1" name="Retângulo 270"/>
              <p:cNvSpPr/>
              <p:nvPr/>
            </p:nvSpPr>
            <p:spPr>
              <a:xfrm>
                <a:off x="10563808" y="4978944"/>
                <a:ext cx="1305450" cy="401972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Domiciliar ou Rede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autorizada (gratuita)</a:t>
                </a:r>
                <a:endParaRPr lang="pt-BR" sz="1100" dirty="0"/>
              </a:p>
            </p:txBody>
          </p:sp>
          <p:sp>
            <p:nvSpPr>
              <p:cNvPr id="272" name="Retângulo 271"/>
              <p:cNvSpPr/>
              <p:nvPr/>
            </p:nvSpPr>
            <p:spPr>
              <a:xfrm>
                <a:off x="10564084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3" name="Retângulo 272"/>
              <p:cNvSpPr/>
              <p:nvPr/>
            </p:nvSpPr>
            <p:spPr>
              <a:xfrm>
                <a:off x="10553430" y="1827722"/>
                <a:ext cx="1305450" cy="418775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 25 anos</a:t>
                </a:r>
                <a:endParaRPr lang="pt-BR" sz="1100" dirty="0"/>
              </a:p>
            </p:txBody>
          </p:sp>
        </p:grpSp>
        <p:grpSp>
          <p:nvGrpSpPr>
            <p:cNvPr id="274" name="Agrupar 273"/>
            <p:cNvGrpSpPr/>
            <p:nvPr/>
          </p:nvGrpSpPr>
          <p:grpSpPr>
            <a:xfrm>
              <a:off x="10576635" y="1314356"/>
              <a:ext cx="1326205" cy="4846087"/>
              <a:chOff x="9154089" y="1126309"/>
              <a:chExt cx="1326205" cy="4846087"/>
            </a:xfrm>
          </p:grpSpPr>
          <p:sp>
            <p:nvSpPr>
              <p:cNvPr id="278" name="Arredondar Retângulo no Mesmo Canto Lateral 277"/>
              <p:cNvSpPr/>
              <p:nvPr/>
            </p:nvSpPr>
            <p:spPr>
              <a:xfrm>
                <a:off x="9269921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D2A5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0" name="Arredondar Retângulo no Mesmo Canto Lateral 279"/>
              <p:cNvSpPr/>
              <p:nvPr/>
            </p:nvSpPr>
            <p:spPr>
              <a:xfrm>
                <a:off x="9154089" y="1534124"/>
                <a:ext cx="1326205" cy="4438272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1" name="CaixaDeTexto 280"/>
              <p:cNvSpPr txBox="1"/>
              <p:nvPr/>
            </p:nvSpPr>
            <p:spPr>
              <a:xfrm>
                <a:off x="9311292" y="1198061"/>
                <a:ext cx="996524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COMBO</a:t>
                </a:r>
              </a:p>
            </p:txBody>
          </p:sp>
          <p:sp>
            <p:nvSpPr>
              <p:cNvPr id="282" name="Retângulo 281"/>
              <p:cNvSpPr/>
              <p:nvPr/>
            </p:nvSpPr>
            <p:spPr>
              <a:xfrm>
                <a:off x="9165065" y="2534352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3" name="Retângulo 282"/>
              <p:cNvSpPr/>
              <p:nvPr/>
            </p:nvSpPr>
            <p:spPr>
              <a:xfrm>
                <a:off x="9165065" y="3839549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4" name="Retângulo 283"/>
              <p:cNvSpPr/>
              <p:nvPr/>
            </p:nvSpPr>
            <p:spPr>
              <a:xfrm>
                <a:off x="9165065" y="4407626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5" name="Retângulo 284"/>
              <p:cNvSpPr/>
              <p:nvPr/>
            </p:nvSpPr>
            <p:spPr>
              <a:xfrm>
                <a:off x="9165065" y="566511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6" name="Retângulo 285"/>
              <p:cNvSpPr/>
              <p:nvPr/>
            </p:nvSpPr>
            <p:spPr>
              <a:xfrm>
                <a:off x="9154686" y="1542211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287" name="Retângulo 286"/>
              <p:cNvSpPr/>
              <p:nvPr/>
            </p:nvSpPr>
            <p:spPr>
              <a:xfrm>
                <a:off x="9165064" y="2252550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100%</a:t>
                </a:r>
                <a:endParaRPr lang="pt-BR" sz="1100" dirty="0"/>
              </a:p>
            </p:txBody>
          </p:sp>
          <p:sp>
            <p:nvSpPr>
              <p:cNvPr id="288" name="Retângulo 287"/>
              <p:cNvSpPr/>
              <p:nvPr/>
            </p:nvSpPr>
            <p:spPr>
              <a:xfrm>
                <a:off x="9165064" y="3557327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R$ 75 mil</a:t>
                </a:r>
                <a:endParaRPr lang="pt-BR" sz="1100" dirty="0"/>
              </a:p>
            </p:txBody>
          </p:sp>
          <p:sp>
            <p:nvSpPr>
              <p:cNvPr id="289" name="Retângulo 288"/>
              <p:cNvSpPr/>
              <p:nvPr/>
            </p:nvSpPr>
            <p:spPr>
              <a:xfrm>
                <a:off x="9165064" y="3841455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R$ 75 mil</a:t>
                </a:r>
                <a:endParaRPr lang="pt-BR" sz="1100" dirty="0"/>
              </a:p>
            </p:txBody>
          </p:sp>
          <p:sp>
            <p:nvSpPr>
              <p:cNvPr id="290" name="Retângulo 289"/>
              <p:cNvSpPr/>
              <p:nvPr/>
            </p:nvSpPr>
            <p:spPr>
              <a:xfrm>
                <a:off x="9165064" y="4125584"/>
                <a:ext cx="1305450" cy="274648"/>
              </a:xfrm>
              <a:prstGeom prst="rect">
                <a:avLst/>
              </a:prstGeom>
            </p:spPr>
            <p:txBody>
              <a:bodyPr wrap="none" anchor="ctr">
                <a:normAutofit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R$ 5 mil</a:t>
                </a:r>
                <a:endParaRPr lang="pt-BR" sz="1100" dirty="0"/>
              </a:p>
            </p:txBody>
          </p:sp>
          <p:sp>
            <p:nvSpPr>
              <p:cNvPr id="291" name="Retângulo 290"/>
              <p:cNvSpPr/>
              <p:nvPr/>
            </p:nvSpPr>
            <p:spPr>
              <a:xfrm>
                <a:off x="9165064" y="5383434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Território Nacional</a:t>
                </a:r>
                <a:endParaRPr lang="pt-BR" sz="1100" dirty="0"/>
              </a:p>
            </p:txBody>
          </p:sp>
          <p:pic>
            <p:nvPicPr>
              <p:cNvPr id="320" name="Imagem 319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9675638" y="2536565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21" name="Imagem 320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9675638" y="281739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22" name="Imagem 321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9675638" y="470272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23" name="Imagem 322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9675638" y="567043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24" name="Imagem 323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9675638" y="4412948"/>
                <a:ext cx="281996" cy="273783"/>
              </a:xfrm>
              <a:prstGeom prst="rect">
                <a:avLst/>
              </a:prstGeom>
            </p:spPr>
          </p:pic>
          <p:sp>
            <p:nvSpPr>
              <p:cNvPr id="325" name="Retângulo 324"/>
              <p:cNvSpPr/>
              <p:nvPr/>
            </p:nvSpPr>
            <p:spPr>
              <a:xfrm>
                <a:off x="9165065" y="3103211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6" name="Retângulo 325"/>
              <p:cNvSpPr/>
              <p:nvPr/>
            </p:nvSpPr>
            <p:spPr>
              <a:xfrm>
                <a:off x="9165064" y="3106070"/>
                <a:ext cx="1305450" cy="46598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R/F e Incêndio</a:t>
                </a:r>
              </a:p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+ PT Colisão</a:t>
                </a:r>
                <a:endParaRPr lang="pt-BR" sz="1100" dirty="0"/>
              </a:p>
            </p:txBody>
          </p:sp>
          <p:sp>
            <p:nvSpPr>
              <p:cNvPr id="327" name="Retângulo 326"/>
              <p:cNvSpPr/>
              <p:nvPr/>
            </p:nvSpPr>
            <p:spPr>
              <a:xfrm>
                <a:off x="9165065" y="4975702"/>
                <a:ext cx="1305449" cy="4065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8" name="Retângulo 327"/>
              <p:cNvSpPr/>
              <p:nvPr/>
            </p:nvSpPr>
            <p:spPr>
              <a:xfrm>
                <a:off x="9165064" y="4978944"/>
                <a:ext cx="1305450" cy="401972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Domiciliar ou Rede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autorizada (gratuita)</a:t>
                </a:r>
                <a:endParaRPr lang="pt-BR" sz="1100" dirty="0"/>
              </a:p>
            </p:txBody>
          </p:sp>
          <p:sp>
            <p:nvSpPr>
              <p:cNvPr id="329" name="Retângulo 328"/>
              <p:cNvSpPr/>
              <p:nvPr/>
            </p:nvSpPr>
            <p:spPr>
              <a:xfrm>
                <a:off x="9165340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0" name="Retângulo 329"/>
              <p:cNvSpPr/>
              <p:nvPr/>
            </p:nvSpPr>
            <p:spPr>
              <a:xfrm>
                <a:off x="9154686" y="1827722"/>
                <a:ext cx="1305450" cy="418775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 25 anos</a:t>
                </a:r>
                <a:endParaRPr lang="pt-BR" sz="1100" dirty="0"/>
              </a:p>
            </p:txBody>
          </p:sp>
        </p:grpSp>
        <p:grpSp>
          <p:nvGrpSpPr>
            <p:cNvPr id="331" name="Agrupar 330"/>
            <p:cNvGrpSpPr/>
            <p:nvPr/>
          </p:nvGrpSpPr>
          <p:grpSpPr>
            <a:xfrm>
              <a:off x="9177614" y="1314356"/>
              <a:ext cx="1326205" cy="4846087"/>
              <a:chOff x="7755068" y="1126309"/>
              <a:chExt cx="1326205" cy="4846087"/>
            </a:xfrm>
          </p:grpSpPr>
          <p:sp>
            <p:nvSpPr>
              <p:cNvPr id="332" name="Arredondar Retângulo no Mesmo Canto Lateral 331"/>
              <p:cNvSpPr/>
              <p:nvPr/>
            </p:nvSpPr>
            <p:spPr>
              <a:xfrm>
                <a:off x="7863588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D2A5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3" name="Arredondar Retângulo no Mesmo Canto Lateral 332"/>
              <p:cNvSpPr/>
              <p:nvPr/>
            </p:nvSpPr>
            <p:spPr>
              <a:xfrm>
                <a:off x="7755068" y="1534124"/>
                <a:ext cx="1326205" cy="4438272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4" name="CaixaDeTexto 333"/>
              <p:cNvSpPr txBox="1"/>
              <p:nvPr/>
            </p:nvSpPr>
            <p:spPr>
              <a:xfrm>
                <a:off x="7855132" y="1198061"/>
                <a:ext cx="1096176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PERDA TOTAL</a:t>
                </a:r>
                <a:br>
                  <a:rPr lang="pt-BR" sz="1100" b="1" dirty="0">
                    <a:solidFill>
                      <a:schemeClr val="bg1"/>
                    </a:solidFill>
                  </a:rPr>
                </a:br>
                <a:r>
                  <a:rPr lang="pt-BR" sz="1100" b="1" dirty="0">
                    <a:solidFill>
                      <a:schemeClr val="bg1"/>
                    </a:solidFill>
                  </a:rPr>
                  <a:t>(COLISÃO)</a:t>
                </a:r>
              </a:p>
            </p:txBody>
          </p:sp>
          <p:sp>
            <p:nvSpPr>
              <p:cNvPr id="335" name="Retângulo 334"/>
              <p:cNvSpPr/>
              <p:nvPr/>
            </p:nvSpPr>
            <p:spPr>
              <a:xfrm>
                <a:off x="7766044" y="2534352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6" name="Retângulo 335"/>
              <p:cNvSpPr/>
              <p:nvPr/>
            </p:nvSpPr>
            <p:spPr>
              <a:xfrm>
                <a:off x="7766044" y="3839549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7" name="Retângulo 336"/>
              <p:cNvSpPr/>
              <p:nvPr/>
            </p:nvSpPr>
            <p:spPr>
              <a:xfrm>
                <a:off x="7766044" y="4407626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8" name="Retângulo 337"/>
              <p:cNvSpPr/>
              <p:nvPr/>
            </p:nvSpPr>
            <p:spPr>
              <a:xfrm>
                <a:off x="7766044" y="566511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9" name="Retângulo 338"/>
              <p:cNvSpPr/>
              <p:nvPr/>
            </p:nvSpPr>
            <p:spPr>
              <a:xfrm>
                <a:off x="7755665" y="1542211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340" name="Retângulo 339"/>
              <p:cNvSpPr/>
              <p:nvPr/>
            </p:nvSpPr>
            <p:spPr>
              <a:xfrm>
                <a:off x="7766043" y="2252550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100%</a:t>
                </a:r>
                <a:endParaRPr lang="pt-BR" sz="1100" dirty="0"/>
              </a:p>
            </p:txBody>
          </p:sp>
          <p:sp>
            <p:nvSpPr>
              <p:cNvPr id="341" name="Retângulo 340"/>
              <p:cNvSpPr/>
              <p:nvPr/>
            </p:nvSpPr>
            <p:spPr>
              <a:xfrm>
                <a:off x="7766043" y="5383434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Território Nacional</a:t>
                </a:r>
                <a:endParaRPr lang="pt-BR" sz="1100" dirty="0"/>
              </a:p>
            </p:txBody>
          </p:sp>
          <p:pic>
            <p:nvPicPr>
              <p:cNvPr id="342" name="Imagem 341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8276617" y="2536565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43" name="Imagem 342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8276617" y="281739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44" name="Imagem 343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8276617" y="470272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45" name="Imagem 344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8276617" y="567043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46" name="Imagem 345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8276617" y="4412948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47" name="Imagem 34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6617" y="3559934"/>
                <a:ext cx="281996" cy="271550"/>
              </a:xfrm>
              <a:prstGeom prst="rect">
                <a:avLst/>
              </a:prstGeom>
            </p:spPr>
          </p:pic>
          <p:pic>
            <p:nvPicPr>
              <p:cNvPr id="348" name="Imagem 34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6617" y="3841881"/>
                <a:ext cx="281996" cy="271550"/>
              </a:xfrm>
              <a:prstGeom prst="rect">
                <a:avLst/>
              </a:prstGeom>
            </p:spPr>
          </p:pic>
          <p:pic>
            <p:nvPicPr>
              <p:cNvPr id="349" name="Imagem 34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6617" y="4124304"/>
                <a:ext cx="281996" cy="271550"/>
              </a:xfrm>
              <a:prstGeom prst="rect">
                <a:avLst/>
              </a:prstGeom>
            </p:spPr>
          </p:pic>
          <p:sp>
            <p:nvSpPr>
              <p:cNvPr id="350" name="Retângulo 349"/>
              <p:cNvSpPr/>
              <p:nvPr/>
            </p:nvSpPr>
            <p:spPr>
              <a:xfrm>
                <a:off x="7766044" y="3103211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1" name="Retângulo 350"/>
              <p:cNvSpPr/>
              <p:nvPr/>
            </p:nvSpPr>
            <p:spPr>
              <a:xfrm>
                <a:off x="7766043" y="3106070"/>
                <a:ext cx="1305450" cy="46598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R/F e Incêndio</a:t>
                </a:r>
              </a:p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+ PT Colisão</a:t>
                </a:r>
                <a:endParaRPr lang="pt-BR" sz="1100" dirty="0"/>
              </a:p>
            </p:txBody>
          </p:sp>
          <p:sp>
            <p:nvSpPr>
              <p:cNvPr id="352" name="Retângulo 351"/>
              <p:cNvSpPr/>
              <p:nvPr/>
            </p:nvSpPr>
            <p:spPr>
              <a:xfrm>
                <a:off x="7766044" y="4975702"/>
                <a:ext cx="1305449" cy="4065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3" name="Retângulo 352"/>
              <p:cNvSpPr/>
              <p:nvPr/>
            </p:nvSpPr>
            <p:spPr>
              <a:xfrm>
                <a:off x="7766043" y="4978944"/>
                <a:ext cx="1305450" cy="401972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Domiciliar ou Rede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autorizada (gratuita)</a:t>
                </a:r>
                <a:endParaRPr lang="pt-BR" sz="1100" dirty="0"/>
              </a:p>
            </p:txBody>
          </p:sp>
          <p:sp>
            <p:nvSpPr>
              <p:cNvPr id="354" name="Retângulo 353"/>
              <p:cNvSpPr/>
              <p:nvPr/>
            </p:nvSpPr>
            <p:spPr>
              <a:xfrm>
                <a:off x="7766319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5" name="Retângulo 354"/>
              <p:cNvSpPr/>
              <p:nvPr/>
            </p:nvSpPr>
            <p:spPr>
              <a:xfrm>
                <a:off x="7755665" y="1827722"/>
                <a:ext cx="1305450" cy="418775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 25 anos</a:t>
                </a:r>
                <a:endParaRPr lang="pt-BR" sz="1100" dirty="0"/>
              </a:p>
            </p:txBody>
          </p:sp>
        </p:grpSp>
        <p:grpSp>
          <p:nvGrpSpPr>
            <p:cNvPr id="356" name="Agrupar 355"/>
            <p:cNvGrpSpPr/>
            <p:nvPr/>
          </p:nvGrpSpPr>
          <p:grpSpPr>
            <a:xfrm>
              <a:off x="6358718" y="1314356"/>
              <a:ext cx="1326205" cy="4846087"/>
              <a:chOff x="4936172" y="1126309"/>
              <a:chExt cx="1326205" cy="4846087"/>
            </a:xfrm>
          </p:grpSpPr>
          <p:sp>
            <p:nvSpPr>
              <p:cNvPr id="357" name="Arredondar Retângulo no Mesmo Canto Lateral 356"/>
              <p:cNvSpPr/>
              <p:nvPr/>
            </p:nvSpPr>
            <p:spPr>
              <a:xfrm>
                <a:off x="5048149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D2A5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8" name="Arredondar Retângulo no Mesmo Canto Lateral 357"/>
              <p:cNvSpPr/>
              <p:nvPr/>
            </p:nvSpPr>
            <p:spPr>
              <a:xfrm>
                <a:off x="4936172" y="1534124"/>
                <a:ext cx="1326205" cy="4438272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9" name="CaixaDeTexto 358"/>
              <p:cNvSpPr txBox="1"/>
              <p:nvPr/>
            </p:nvSpPr>
            <p:spPr>
              <a:xfrm>
                <a:off x="5089520" y="1198061"/>
                <a:ext cx="996524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ROUBO</a:t>
                </a:r>
                <a:br>
                  <a:rPr lang="pt-BR" sz="1100" b="1" dirty="0">
                    <a:solidFill>
                      <a:schemeClr val="bg1"/>
                    </a:solidFill>
                  </a:rPr>
                </a:br>
                <a:r>
                  <a:rPr lang="pt-BR" sz="1100" b="1" dirty="0">
                    <a:solidFill>
                      <a:schemeClr val="bg1"/>
                    </a:solidFill>
                  </a:rPr>
                  <a:t>E FURTO</a:t>
                </a:r>
              </a:p>
            </p:txBody>
          </p:sp>
          <p:sp>
            <p:nvSpPr>
              <p:cNvPr id="360" name="Retângulo 359"/>
              <p:cNvSpPr/>
              <p:nvPr/>
            </p:nvSpPr>
            <p:spPr>
              <a:xfrm>
                <a:off x="4947148" y="2534352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1" name="Retângulo 360"/>
              <p:cNvSpPr/>
              <p:nvPr/>
            </p:nvSpPr>
            <p:spPr>
              <a:xfrm>
                <a:off x="4947148" y="3839549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2" name="Retângulo 361"/>
              <p:cNvSpPr/>
              <p:nvPr/>
            </p:nvSpPr>
            <p:spPr>
              <a:xfrm>
                <a:off x="4947148" y="4407626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3" name="Retângulo 362"/>
              <p:cNvSpPr/>
              <p:nvPr/>
            </p:nvSpPr>
            <p:spPr>
              <a:xfrm>
                <a:off x="4947148" y="566511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4" name="Retângulo 363"/>
              <p:cNvSpPr/>
              <p:nvPr/>
            </p:nvSpPr>
            <p:spPr>
              <a:xfrm>
                <a:off x="4936769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365" name="Retângulo 364"/>
              <p:cNvSpPr/>
              <p:nvPr/>
            </p:nvSpPr>
            <p:spPr>
              <a:xfrm>
                <a:off x="4947147" y="2252550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100%</a:t>
                </a:r>
                <a:endParaRPr lang="pt-BR" sz="1100" dirty="0"/>
              </a:p>
            </p:txBody>
          </p:sp>
          <p:sp>
            <p:nvSpPr>
              <p:cNvPr id="366" name="Retângulo 365"/>
              <p:cNvSpPr/>
              <p:nvPr/>
            </p:nvSpPr>
            <p:spPr>
              <a:xfrm>
                <a:off x="4947147" y="5383434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Território Nacional</a:t>
                </a:r>
                <a:endParaRPr lang="pt-BR" sz="1100" dirty="0"/>
              </a:p>
            </p:txBody>
          </p:sp>
          <p:sp>
            <p:nvSpPr>
              <p:cNvPr id="367" name="Retângulo 366"/>
              <p:cNvSpPr/>
              <p:nvPr/>
            </p:nvSpPr>
            <p:spPr>
              <a:xfrm>
                <a:off x="5589495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MOTO</a:t>
                </a:r>
                <a:endParaRPr lang="pt-BR" sz="1100" dirty="0"/>
              </a:p>
            </p:txBody>
          </p:sp>
          <p:pic>
            <p:nvPicPr>
              <p:cNvPr id="368" name="Imagem 367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5457721" y="2536565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69" name="Imagem 368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5457721" y="281739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423" name="Imagem 422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5458873" y="4128911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424" name="Imagem 423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5457721" y="470272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425" name="Imagem 424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5457721" y="567043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426" name="Imagem 425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5458873" y="3839858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427" name="Imagem 426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5458873" y="3568571"/>
                <a:ext cx="281996" cy="273783"/>
              </a:xfrm>
              <a:prstGeom prst="rect">
                <a:avLst/>
              </a:prstGeom>
            </p:spPr>
          </p:pic>
          <p:sp>
            <p:nvSpPr>
              <p:cNvPr id="428" name="Retângulo 427"/>
              <p:cNvSpPr/>
              <p:nvPr/>
            </p:nvSpPr>
            <p:spPr>
              <a:xfrm>
                <a:off x="4947148" y="3103211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9" name="Retângulo 428"/>
              <p:cNvSpPr/>
              <p:nvPr/>
            </p:nvSpPr>
            <p:spPr>
              <a:xfrm>
                <a:off x="4947147" y="3106070"/>
                <a:ext cx="1305450" cy="46598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R/F e Incêndio</a:t>
                </a:r>
                <a:endParaRPr lang="pt-BR" sz="1100" dirty="0"/>
              </a:p>
            </p:txBody>
          </p:sp>
          <p:sp>
            <p:nvSpPr>
              <p:cNvPr id="430" name="Retângulo 429"/>
              <p:cNvSpPr/>
              <p:nvPr/>
            </p:nvSpPr>
            <p:spPr>
              <a:xfrm>
                <a:off x="4947148" y="4975702"/>
                <a:ext cx="1305449" cy="4065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1" name="Retângulo 430"/>
              <p:cNvSpPr/>
              <p:nvPr/>
            </p:nvSpPr>
            <p:spPr>
              <a:xfrm>
                <a:off x="4947147" y="4978944"/>
                <a:ext cx="1305450" cy="401972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Domiciliar ou Rede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autorizada (gratuita)</a:t>
                </a:r>
                <a:endParaRPr lang="pt-BR" sz="1100" dirty="0"/>
              </a:p>
            </p:txBody>
          </p:sp>
          <p:sp>
            <p:nvSpPr>
              <p:cNvPr id="432" name="Retângulo 431"/>
              <p:cNvSpPr/>
              <p:nvPr/>
            </p:nvSpPr>
            <p:spPr>
              <a:xfrm>
                <a:off x="4947423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3" name="Retângulo 432"/>
              <p:cNvSpPr/>
              <p:nvPr/>
            </p:nvSpPr>
            <p:spPr>
              <a:xfrm>
                <a:off x="4936769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25 anos</a:t>
                </a:r>
                <a:endParaRPr lang="pt-BR" sz="1100" dirty="0"/>
              </a:p>
            </p:txBody>
          </p:sp>
          <p:sp>
            <p:nvSpPr>
              <p:cNvPr id="434" name="Retângulo 433"/>
              <p:cNvSpPr/>
              <p:nvPr/>
            </p:nvSpPr>
            <p:spPr>
              <a:xfrm>
                <a:off x="5589495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15 anos</a:t>
                </a:r>
                <a:endParaRPr lang="pt-BR" sz="1100" dirty="0"/>
              </a:p>
            </p:txBody>
          </p:sp>
          <p:cxnSp>
            <p:nvCxnSpPr>
              <p:cNvPr id="435" name="Conector reto 434"/>
              <p:cNvCxnSpPr/>
              <p:nvPr/>
            </p:nvCxnSpPr>
            <p:spPr>
              <a:xfrm>
                <a:off x="5589495" y="1542693"/>
                <a:ext cx="0" cy="70280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6" name="Imagem 435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5457721" y="4404419"/>
                <a:ext cx="281996" cy="273783"/>
              </a:xfrm>
              <a:prstGeom prst="rect">
                <a:avLst/>
              </a:prstGeom>
            </p:spPr>
          </p:pic>
        </p:grpSp>
        <p:grpSp>
          <p:nvGrpSpPr>
            <p:cNvPr id="437" name="Agrupar 436"/>
            <p:cNvGrpSpPr/>
            <p:nvPr/>
          </p:nvGrpSpPr>
          <p:grpSpPr>
            <a:xfrm>
              <a:off x="7770158" y="1314356"/>
              <a:ext cx="1326205" cy="4846087"/>
              <a:chOff x="6348735" y="1126309"/>
              <a:chExt cx="1326205" cy="4846087"/>
            </a:xfrm>
          </p:grpSpPr>
          <p:sp>
            <p:nvSpPr>
              <p:cNvPr id="438" name="Arredondar Retângulo no Mesmo Canto Lateral 437"/>
              <p:cNvSpPr/>
              <p:nvPr/>
            </p:nvSpPr>
            <p:spPr>
              <a:xfrm>
                <a:off x="6348735" y="1534124"/>
                <a:ext cx="1326205" cy="4438272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9" name="Arredondar Retângulo no Mesmo Canto Lateral 438"/>
              <p:cNvSpPr/>
              <p:nvPr/>
            </p:nvSpPr>
            <p:spPr>
              <a:xfrm>
                <a:off x="6472072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D2A5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0" name="CaixaDeTexto 439"/>
              <p:cNvSpPr txBox="1"/>
              <p:nvPr/>
            </p:nvSpPr>
            <p:spPr>
              <a:xfrm>
                <a:off x="6463616" y="1198061"/>
                <a:ext cx="1096176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+ TERCEIROS</a:t>
                </a:r>
                <a:br>
                  <a:rPr lang="pt-BR" sz="1100" b="1" dirty="0">
                    <a:solidFill>
                      <a:schemeClr val="bg1"/>
                    </a:solidFill>
                  </a:rPr>
                </a:br>
                <a:r>
                  <a:rPr lang="pt-BR" sz="1100" b="1" dirty="0">
                    <a:solidFill>
                      <a:schemeClr val="bg1"/>
                    </a:solidFill>
                  </a:rPr>
                  <a:t>(RCF-V)</a:t>
                </a:r>
              </a:p>
            </p:txBody>
          </p:sp>
          <p:sp>
            <p:nvSpPr>
              <p:cNvPr id="441" name="Retângulo 440"/>
              <p:cNvSpPr/>
              <p:nvPr/>
            </p:nvSpPr>
            <p:spPr>
              <a:xfrm>
                <a:off x="6359711" y="2534352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2" name="Retângulo 441"/>
              <p:cNvSpPr/>
              <p:nvPr/>
            </p:nvSpPr>
            <p:spPr>
              <a:xfrm>
                <a:off x="6359711" y="3839549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3" name="Retângulo 442"/>
              <p:cNvSpPr/>
              <p:nvPr/>
            </p:nvSpPr>
            <p:spPr>
              <a:xfrm>
                <a:off x="6359711" y="4407626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4" name="Retângulo 443"/>
              <p:cNvSpPr/>
              <p:nvPr/>
            </p:nvSpPr>
            <p:spPr>
              <a:xfrm>
                <a:off x="6359711" y="566511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45" name="Conector reto 444"/>
              <p:cNvCxnSpPr/>
              <p:nvPr/>
            </p:nvCxnSpPr>
            <p:spPr>
              <a:xfrm>
                <a:off x="7012436" y="3555855"/>
                <a:ext cx="0" cy="85177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6" name="Retângulo 445"/>
              <p:cNvSpPr/>
              <p:nvPr/>
            </p:nvSpPr>
            <p:spPr>
              <a:xfrm>
                <a:off x="6349332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447" name="Retângulo 446"/>
              <p:cNvSpPr/>
              <p:nvPr/>
            </p:nvSpPr>
            <p:spPr>
              <a:xfrm>
                <a:off x="6359710" y="2252550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100%</a:t>
                </a:r>
                <a:endParaRPr lang="pt-BR" sz="1100" dirty="0"/>
              </a:p>
            </p:txBody>
          </p:sp>
          <p:sp>
            <p:nvSpPr>
              <p:cNvPr id="448" name="Retângulo 447"/>
              <p:cNvSpPr/>
              <p:nvPr/>
            </p:nvSpPr>
            <p:spPr>
              <a:xfrm>
                <a:off x="6359710" y="3557327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R$ 75 mil</a:t>
                </a:r>
                <a:endParaRPr lang="pt-BR" sz="1100" dirty="0"/>
              </a:p>
            </p:txBody>
          </p:sp>
          <p:sp>
            <p:nvSpPr>
              <p:cNvPr id="449" name="Retângulo 448"/>
              <p:cNvSpPr/>
              <p:nvPr/>
            </p:nvSpPr>
            <p:spPr>
              <a:xfrm>
                <a:off x="6359710" y="3841455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R$ 75 mil</a:t>
                </a:r>
                <a:endParaRPr lang="pt-BR" sz="1100" dirty="0"/>
              </a:p>
            </p:txBody>
          </p:sp>
          <p:sp>
            <p:nvSpPr>
              <p:cNvPr id="450" name="Retângulo 449"/>
              <p:cNvSpPr/>
              <p:nvPr/>
            </p:nvSpPr>
            <p:spPr>
              <a:xfrm>
                <a:off x="6359710" y="4125584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R$ 5 mil</a:t>
                </a:r>
                <a:endParaRPr lang="pt-BR" sz="1100" dirty="0"/>
              </a:p>
            </p:txBody>
          </p:sp>
          <p:sp>
            <p:nvSpPr>
              <p:cNvPr id="451" name="Retângulo 450"/>
              <p:cNvSpPr/>
              <p:nvPr/>
            </p:nvSpPr>
            <p:spPr>
              <a:xfrm>
                <a:off x="6359710" y="5383434"/>
                <a:ext cx="1305450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Território Nacional</a:t>
                </a:r>
                <a:endParaRPr lang="pt-BR" sz="1100" dirty="0"/>
              </a:p>
            </p:txBody>
          </p:sp>
          <p:sp>
            <p:nvSpPr>
              <p:cNvPr id="452" name="Retângulo 451"/>
              <p:cNvSpPr/>
              <p:nvPr/>
            </p:nvSpPr>
            <p:spPr>
              <a:xfrm>
                <a:off x="7002058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MOTO</a:t>
                </a:r>
                <a:endParaRPr lang="pt-BR" sz="1100" dirty="0"/>
              </a:p>
            </p:txBody>
          </p:sp>
          <p:sp>
            <p:nvSpPr>
              <p:cNvPr id="453" name="Retângulo 452"/>
              <p:cNvSpPr/>
              <p:nvPr/>
            </p:nvSpPr>
            <p:spPr>
              <a:xfrm>
                <a:off x="7012436" y="3557327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R$ 30 mil</a:t>
                </a:r>
                <a:endParaRPr lang="pt-BR" sz="1100" dirty="0"/>
              </a:p>
            </p:txBody>
          </p:sp>
          <p:sp>
            <p:nvSpPr>
              <p:cNvPr id="454" name="Retângulo 453"/>
              <p:cNvSpPr/>
              <p:nvPr/>
            </p:nvSpPr>
            <p:spPr>
              <a:xfrm>
                <a:off x="7012436" y="3841455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R$ 30 mil</a:t>
                </a:r>
                <a:endParaRPr lang="pt-BR" sz="1100" dirty="0"/>
              </a:p>
            </p:txBody>
          </p:sp>
          <p:pic>
            <p:nvPicPr>
              <p:cNvPr id="455" name="Imagem 454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6870284" y="2536565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456" name="Imagem 455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6870284" y="281739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457" name="Imagem 456"/>
              <p:cNvPicPr>
                <a:picLocks noChangeAspect="1"/>
              </p:cNvPicPr>
              <p:nvPr/>
            </p:nvPicPr>
            <p:blipFill rotWithShape="1">
              <a:blip r:embed="rId4"/>
              <a:srcRect l="48711" t="10000" r="8170" b="15926"/>
              <a:stretch/>
            </p:blipFill>
            <p:spPr>
              <a:xfrm>
                <a:off x="7197797" y="4128911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458" name="Imagem 457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6870284" y="470272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459" name="Imagem 458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6870284" y="5670436"/>
                <a:ext cx="281996" cy="273783"/>
              </a:xfrm>
              <a:prstGeom prst="rect">
                <a:avLst/>
              </a:prstGeom>
            </p:spPr>
          </p:pic>
          <p:sp>
            <p:nvSpPr>
              <p:cNvPr id="460" name="Retângulo 459"/>
              <p:cNvSpPr/>
              <p:nvPr/>
            </p:nvSpPr>
            <p:spPr>
              <a:xfrm>
                <a:off x="6359711" y="3103211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1" name="Retângulo 460"/>
              <p:cNvSpPr/>
              <p:nvPr/>
            </p:nvSpPr>
            <p:spPr>
              <a:xfrm>
                <a:off x="6359710" y="3106070"/>
                <a:ext cx="1305450" cy="46598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R/F e Incêndio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+ RCF-V</a:t>
                </a:r>
                <a:endParaRPr lang="pt-BR" sz="1100" dirty="0"/>
              </a:p>
            </p:txBody>
          </p:sp>
          <p:sp>
            <p:nvSpPr>
              <p:cNvPr id="462" name="Retângulo 461"/>
              <p:cNvSpPr/>
              <p:nvPr/>
            </p:nvSpPr>
            <p:spPr>
              <a:xfrm>
                <a:off x="6359711" y="4975702"/>
                <a:ext cx="1305449" cy="4065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3" name="Retângulo 462"/>
              <p:cNvSpPr/>
              <p:nvPr/>
            </p:nvSpPr>
            <p:spPr>
              <a:xfrm>
                <a:off x="6359710" y="4978944"/>
                <a:ext cx="1305450" cy="401972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Domiciliar ou Rede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autorizada (gratuita)</a:t>
                </a:r>
                <a:endParaRPr lang="pt-BR" sz="1100" dirty="0"/>
              </a:p>
            </p:txBody>
          </p:sp>
          <p:sp>
            <p:nvSpPr>
              <p:cNvPr id="464" name="Retângulo 463"/>
              <p:cNvSpPr/>
              <p:nvPr/>
            </p:nvSpPr>
            <p:spPr>
              <a:xfrm>
                <a:off x="6359986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5" name="Retângulo 464"/>
              <p:cNvSpPr/>
              <p:nvPr/>
            </p:nvSpPr>
            <p:spPr>
              <a:xfrm>
                <a:off x="6349332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25 anos</a:t>
                </a:r>
                <a:endParaRPr lang="pt-BR" sz="1100" dirty="0"/>
              </a:p>
            </p:txBody>
          </p:sp>
          <p:sp>
            <p:nvSpPr>
              <p:cNvPr id="466" name="Retângulo 465"/>
              <p:cNvSpPr/>
              <p:nvPr/>
            </p:nvSpPr>
            <p:spPr>
              <a:xfrm>
                <a:off x="7002058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Até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15 anos</a:t>
                </a:r>
                <a:endParaRPr lang="pt-BR" sz="1100" dirty="0"/>
              </a:p>
            </p:txBody>
          </p:sp>
          <p:cxnSp>
            <p:nvCxnSpPr>
              <p:cNvPr id="467" name="Conector reto 466"/>
              <p:cNvCxnSpPr/>
              <p:nvPr/>
            </p:nvCxnSpPr>
            <p:spPr>
              <a:xfrm>
                <a:off x="7002058" y="1542693"/>
                <a:ext cx="0" cy="70280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8" name="Imagem 467"/>
              <p:cNvPicPr>
                <a:picLocks noChangeAspect="1"/>
              </p:cNvPicPr>
              <p:nvPr/>
            </p:nvPicPr>
            <p:blipFill rotWithShape="1">
              <a:blip r:embed="rId4"/>
              <a:srcRect l="7090" t="10000" r="49791" b="15926"/>
              <a:stretch/>
            </p:blipFill>
            <p:spPr>
              <a:xfrm>
                <a:off x="6870284" y="4404419"/>
                <a:ext cx="281996" cy="273783"/>
              </a:xfrm>
              <a:prstGeom prst="rect">
                <a:avLst/>
              </a:prstGeom>
            </p:spPr>
          </p:pic>
        </p:grpSp>
        <p:grpSp>
          <p:nvGrpSpPr>
            <p:cNvPr id="469" name="Agrupar 468"/>
            <p:cNvGrpSpPr/>
            <p:nvPr/>
          </p:nvGrpSpPr>
          <p:grpSpPr>
            <a:xfrm>
              <a:off x="9300528" y="254924"/>
              <a:ext cx="1079266" cy="919852"/>
              <a:chOff x="6461508" y="127236"/>
              <a:chExt cx="1079266" cy="919852"/>
            </a:xfrm>
          </p:grpSpPr>
          <p:sp>
            <p:nvSpPr>
              <p:cNvPr id="470" name="Retângulo Arredondado 469"/>
              <p:cNvSpPr/>
              <p:nvPr/>
            </p:nvSpPr>
            <p:spPr>
              <a:xfrm>
                <a:off x="6461508" y="127236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471" name="Imagem 47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3297" y="205121"/>
                <a:ext cx="755686" cy="764084"/>
              </a:xfrm>
              <a:prstGeom prst="rect">
                <a:avLst/>
              </a:prstGeom>
            </p:spPr>
          </p:pic>
        </p:grpSp>
      </p:grpSp>
      <p:pic>
        <p:nvPicPr>
          <p:cNvPr id="370" name="Imagem 369">
            <a:extLst>
              <a:ext uri="{FF2B5EF4-FFF2-40B4-BE49-F238E27FC236}">
                <a16:creationId xmlns:a16="http://schemas.microsoft.com/office/drawing/2014/main" id="{AFC97442-2569-6E7B-1EB9-6B2A9E707E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8" y="409572"/>
            <a:ext cx="1195697" cy="55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F4CDD51-0F94-BBC5-EDBB-95FD9FE9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3" name="Imagem 3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23" y="-9442"/>
            <a:ext cx="2560542" cy="68768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B3530C4-33A1-078C-3ED1-AEA5A1CB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E66B80A-F1DD-27AE-ED97-3CB545EA9433}"/>
              </a:ext>
            </a:extLst>
          </p:cNvPr>
          <p:cNvSpPr/>
          <p:nvPr/>
        </p:nvSpPr>
        <p:spPr>
          <a:xfrm>
            <a:off x="526210" y="0"/>
            <a:ext cx="45719" cy="26482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3B3A08-B591-DB88-6E2F-6D465BF86F67}"/>
              </a:ext>
            </a:extLst>
          </p:cNvPr>
          <p:cNvSpPr/>
          <p:nvPr/>
        </p:nvSpPr>
        <p:spPr>
          <a:xfrm>
            <a:off x="3077295" y="2536166"/>
            <a:ext cx="74759" cy="43218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46C7A6-827B-609A-B730-E6C5F8519C31}"/>
              </a:ext>
            </a:extLst>
          </p:cNvPr>
          <p:cNvSpPr txBox="1"/>
          <p:nvPr/>
        </p:nvSpPr>
        <p:spPr>
          <a:xfrm>
            <a:off x="673824" y="1950286"/>
            <a:ext cx="2193201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2400" b="1" dirty="0">
                <a:solidFill>
                  <a:schemeClr val="bg1"/>
                </a:solidFill>
              </a:rPr>
              <a:t>RASTREADORES VEICULARES PARA CARRO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</a:rPr>
              <a:t>E MOTO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E7B22C-32BD-6814-7C75-99AEE10AA934}"/>
              </a:ext>
            </a:extLst>
          </p:cNvPr>
          <p:cNvSpPr txBox="1"/>
          <p:nvPr/>
        </p:nvSpPr>
        <p:spPr>
          <a:xfrm>
            <a:off x="673823" y="3360060"/>
            <a:ext cx="31045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dirty="0">
                <a:solidFill>
                  <a:srgbClr val="00B0F0"/>
                </a:solidFill>
              </a:rPr>
              <a:t>Serviço de monitoramento</a:t>
            </a:r>
          </a:p>
          <a:p>
            <a:pPr>
              <a:lnSpc>
                <a:spcPct val="90000"/>
              </a:lnSpc>
            </a:pPr>
            <a:r>
              <a:rPr lang="pt-BR" sz="1400" b="1" dirty="0">
                <a:solidFill>
                  <a:srgbClr val="00B0F0"/>
                </a:solidFill>
              </a:rPr>
              <a:t>em tempo real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1DDFEF-89BB-B696-2B98-576D4DA2045C}"/>
              </a:ext>
            </a:extLst>
          </p:cNvPr>
          <p:cNvSpPr/>
          <p:nvPr/>
        </p:nvSpPr>
        <p:spPr>
          <a:xfrm>
            <a:off x="449088" y="4095480"/>
            <a:ext cx="2417937" cy="6589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 Não havendo êxito na</a:t>
            </a:r>
          </a:p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 recuperação, devolução de</a:t>
            </a:r>
          </a:p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 100% das mensalidades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BC5AD51-C018-A56C-B50D-463CE9946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14" y="580576"/>
            <a:ext cx="1113927" cy="1119133"/>
          </a:xfrm>
          <a:prstGeom prst="rect">
            <a:avLst/>
          </a:prstGeom>
        </p:spPr>
      </p:pic>
      <p:grpSp>
        <p:nvGrpSpPr>
          <p:cNvPr id="133" name="Agrupar 132"/>
          <p:cNvGrpSpPr/>
          <p:nvPr/>
        </p:nvGrpSpPr>
        <p:grpSpPr>
          <a:xfrm>
            <a:off x="3867372" y="1667741"/>
            <a:ext cx="2399327" cy="4577036"/>
            <a:chOff x="334051" y="1534124"/>
            <a:chExt cx="1629375" cy="4577036"/>
          </a:xfrm>
        </p:grpSpPr>
        <p:sp>
          <p:nvSpPr>
            <p:cNvPr id="136" name="Arredondar Retângulo no Mesmo Canto Lateral 135"/>
            <p:cNvSpPr/>
            <p:nvPr/>
          </p:nvSpPr>
          <p:spPr>
            <a:xfrm>
              <a:off x="334051" y="1534124"/>
              <a:ext cx="1629375" cy="4573220"/>
            </a:xfrm>
            <a:prstGeom prst="round2SameRect">
              <a:avLst>
                <a:gd name="adj1" fmla="val 4830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7" name="Retângulo 136"/>
            <p:cNvSpPr/>
            <p:nvPr/>
          </p:nvSpPr>
          <p:spPr>
            <a:xfrm>
              <a:off x="351256" y="2534352"/>
              <a:ext cx="1603874" cy="4471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9" name="Retângulo 138"/>
            <p:cNvSpPr/>
            <p:nvPr/>
          </p:nvSpPr>
          <p:spPr>
            <a:xfrm>
              <a:off x="351256" y="3997278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1" name="Retângulo 140"/>
            <p:cNvSpPr/>
            <p:nvPr/>
          </p:nvSpPr>
          <p:spPr>
            <a:xfrm>
              <a:off x="351256" y="4565355"/>
              <a:ext cx="1603874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3" name="Retângulo 142"/>
            <p:cNvSpPr/>
            <p:nvPr/>
          </p:nvSpPr>
          <p:spPr>
            <a:xfrm>
              <a:off x="363250" y="1542211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Tipo do veículo</a:t>
              </a:r>
              <a:endParaRPr lang="pt-BR" sz="1100" dirty="0"/>
            </a:p>
          </p:txBody>
        </p:sp>
        <p:sp>
          <p:nvSpPr>
            <p:cNvPr id="144" name="Retângulo 143"/>
            <p:cNvSpPr/>
            <p:nvPr/>
          </p:nvSpPr>
          <p:spPr>
            <a:xfrm>
              <a:off x="363250" y="3715056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Monitoramento via </a:t>
              </a:r>
              <a:r>
                <a:rPr lang="pt-BR" sz="1100" dirty="0" err="1">
                  <a:solidFill>
                    <a:srgbClr val="002060"/>
                  </a:solidFill>
                </a:rPr>
                <a:t>App</a:t>
              </a:r>
              <a:endParaRPr lang="pt-BR" sz="1100" dirty="0"/>
            </a:p>
          </p:txBody>
        </p:sp>
        <p:sp>
          <p:nvSpPr>
            <p:cNvPr id="145" name="Retângulo 144"/>
            <p:cNvSpPr/>
            <p:nvPr/>
          </p:nvSpPr>
          <p:spPr>
            <a:xfrm>
              <a:off x="363250" y="3999185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Assistência 24h</a:t>
              </a:r>
              <a:r>
                <a:rPr lang="pt-BR" sz="1100" baseline="30000" dirty="0">
                  <a:solidFill>
                    <a:srgbClr val="002060"/>
                  </a:solidFill>
                </a:rPr>
                <a:t>1</a:t>
              </a:r>
              <a:endParaRPr lang="pt-BR" sz="1100" baseline="30000" dirty="0"/>
            </a:p>
          </p:txBody>
        </p:sp>
        <p:sp>
          <p:nvSpPr>
            <p:cNvPr id="151" name="Retângulo 150"/>
            <p:cNvSpPr/>
            <p:nvPr/>
          </p:nvSpPr>
          <p:spPr>
            <a:xfrm>
              <a:off x="363250" y="4283313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Seguro para Terceiros</a:t>
              </a:r>
              <a:endParaRPr lang="pt-BR" sz="1100" dirty="0"/>
            </a:p>
          </p:txBody>
        </p:sp>
        <p:sp>
          <p:nvSpPr>
            <p:cNvPr id="153" name="Retângulo 152"/>
            <p:cNvSpPr/>
            <p:nvPr/>
          </p:nvSpPr>
          <p:spPr>
            <a:xfrm>
              <a:off x="363250" y="4850187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- Danos corporais</a:t>
              </a:r>
              <a:endParaRPr lang="pt-BR" sz="1100" dirty="0"/>
            </a:p>
          </p:txBody>
        </p:sp>
        <p:sp>
          <p:nvSpPr>
            <p:cNvPr id="155" name="Retângulo 154"/>
            <p:cNvSpPr/>
            <p:nvPr/>
          </p:nvSpPr>
          <p:spPr>
            <a:xfrm>
              <a:off x="363250" y="2252550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Rastreador Ituran</a:t>
              </a:r>
              <a:endParaRPr lang="pt-BR" sz="1100" dirty="0"/>
            </a:p>
          </p:txBody>
        </p:sp>
        <p:sp>
          <p:nvSpPr>
            <p:cNvPr id="158" name="Retângulo 157"/>
            <p:cNvSpPr/>
            <p:nvPr/>
          </p:nvSpPr>
          <p:spPr>
            <a:xfrm>
              <a:off x="363250" y="4567442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- Danos materiais</a:t>
              </a:r>
              <a:endParaRPr lang="pt-BR" sz="1100" dirty="0"/>
            </a:p>
          </p:txBody>
        </p:sp>
        <p:sp>
          <p:nvSpPr>
            <p:cNvPr id="159" name="Retângulo 158"/>
            <p:cNvSpPr/>
            <p:nvPr/>
          </p:nvSpPr>
          <p:spPr>
            <a:xfrm>
              <a:off x="363250" y="2530367"/>
              <a:ext cx="1591881" cy="44452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Instalação do rastreador</a:t>
              </a:r>
              <a:endParaRPr lang="pt-BR" sz="1100" dirty="0"/>
            </a:p>
          </p:txBody>
        </p:sp>
        <p:sp>
          <p:nvSpPr>
            <p:cNvPr id="160" name="Retângulo 159"/>
            <p:cNvSpPr/>
            <p:nvPr/>
          </p:nvSpPr>
          <p:spPr>
            <a:xfrm>
              <a:off x="363250" y="2973688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Atuação Nacional</a:t>
              </a:r>
              <a:endParaRPr lang="pt-BR" sz="1100" dirty="0"/>
            </a:p>
          </p:txBody>
        </p:sp>
        <p:sp>
          <p:nvSpPr>
            <p:cNvPr id="167" name="Retângulo 166"/>
            <p:cNvSpPr/>
            <p:nvPr/>
          </p:nvSpPr>
          <p:spPr>
            <a:xfrm>
              <a:off x="363250" y="5829961"/>
              <a:ext cx="1591881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Sorteio Mensal</a:t>
              </a:r>
              <a:endParaRPr lang="pt-BR" sz="1100" dirty="0"/>
            </a:p>
          </p:txBody>
        </p:sp>
        <p:sp>
          <p:nvSpPr>
            <p:cNvPr id="191" name="Retângulo 190"/>
            <p:cNvSpPr/>
            <p:nvPr/>
          </p:nvSpPr>
          <p:spPr>
            <a:xfrm>
              <a:off x="351256" y="3260940"/>
              <a:ext cx="1603874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2" name="Retângulo 191"/>
            <p:cNvSpPr/>
            <p:nvPr/>
          </p:nvSpPr>
          <p:spPr>
            <a:xfrm>
              <a:off x="363250" y="3263799"/>
              <a:ext cx="1591881" cy="46598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Devolução das mensalidades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em caso de não recuperação</a:t>
              </a:r>
              <a:endParaRPr lang="pt-BR" sz="1100" dirty="0"/>
            </a:p>
          </p:txBody>
        </p:sp>
        <p:sp>
          <p:nvSpPr>
            <p:cNvPr id="193" name="Retângulo 192"/>
            <p:cNvSpPr/>
            <p:nvPr/>
          </p:nvSpPr>
          <p:spPr>
            <a:xfrm>
              <a:off x="351256" y="5133431"/>
              <a:ext cx="1603874" cy="6926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1" name="Retângulo 200"/>
            <p:cNvSpPr/>
            <p:nvPr/>
          </p:nvSpPr>
          <p:spPr>
            <a:xfrm>
              <a:off x="363250" y="5128790"/>
              <a:ext cx="1567822" cy="70516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Seguro de Acidente Passageiros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000" dirty="0">
                  <a:solidFill>
                    <a:srgbClr val="002060"/>
                  </a:solidFill>
                </a:rPr>
                <a:t>(em casos de invalidez ou morte acidental,</a:t>
              </a:r>
              <a:br>
                <a:rPr lang="pt-BR" sz="1000" dirty="0">
                  <a:solidFill>
                    <a:srgbClr val="002060"/>
                  </a:solidFill>
                </a:rPr>
              </a:br>
              <a:r>
                <a:rPr lang="pt-BR" sz="1000" dirty="0">
                  <a:solidFill>
                    <a:srgbClr val="002060"/>
                  </a:solidFill>
                </a:rPr>
                <a:t>tanto do motorista e de seus passageiros)</a:t>
              </a:r>
            </a:p>
          </p:txBody>
        </p:sp>
        <p:sp>
          <p:nvSpPr>
            <p:cNvPr id="210" name="Retângulo 209"/>
            <p:cNvSpPr/>
            <p:nvPr/>
          </p:nvSpPr>
          <p:spPr>
            <a:xfrm>
              <a:off x="351256" y="1823411"/>
              <a:ext cx="1603874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2" name="Retângulo 211"/>
            <p:cNvSpPr/>
            <p:nvPr/>
          </p:nvSpPr>
          <p:spPr>
            <a:xfrm>
              <a:off x="363250" y="1827723"/>
              <a:ext cx="1591881" cy="414018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r>
                <a:rPr lang="pt-BR" sz="1100" dirty="0">
                  <a:solidFill>
                    <a:srgbClr val="002060"/>
                  </a:solidFill>
                </a:rPr>
                <a:t>Idade do veículo</a:t>
              </a:r>
              <a:endParaRPr lang="pt-BR" sz="1100" dirty="0"/>
            </a:p>
          </p:txBody>
        </p:sp>
      </p:grpSp>
      <p:grpSp>
        <p:nvGrpSpPr>
          <p:cNvPr id="332" name="Agrupar 331"/>
          <p:cNvGrpSpPr/>
          <p:nvPr/>
        </p:nvGrpSpPr>
        <p:grpSpPr>
          <a:xfrm>
            <a:off x="9647027" y="1259926"/>
            <a:ext cx="1458826" cy="5411369"/>
            <a:chOff x="4936172" y="1126309"/>
            <a:chExt cx="1326205" cy="5411369"/>
          </a:xfrm>
        </p:grpSpPr>
        <p:sp>
          <p:nvSpPr>
            <p:cNvPr id="333" name="Arredondar Retângulo no Mesmo Canto Lateral 332"/>
            <p:cNvSpPr/>
            <p:nvPr/>
          </p:nvSpPr>
          <p:spPr>
            <a:xfrm rot="10800000">
              <a:off x="4994185" y="6081312"/>
              <a:ext cx="1187192" cy="456366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D2A5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4" name="CaixaDeTexto 333"/>
            <p:cNvSpPr txBox="1"/>
            <p:nvPr/>
          </p:nvSpPr>
          <p:spPr>
            <a:xfrm>
              <a:off x="5039694" y="6163647"/>
              <a:ext cx="1096176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dirty="0">
                  <a:solidFill>
                    <a:schemeClr val="bg1"/>
                  </a:solidFill>
                </a:rPr>
                <a:t>A partir de</a:t>
              </a:r>
              <a:br>
                <a:rPr lang="pt-BR" sz="1100" b="1" dirty="0">
                  <a:solidFill>
                    <a:srgbClr val="92D050"/>
                  </a:solidFill>
                </a:rPr>
              </a:br>
              <a:r>
                <a:rPr lang="pt-BR" sz="1100" b="1" dirty="0">
                  <a:solidFill>
                    <a:srgbClr val="92D050"/>
                  </a:solidFill>
                </a:rPr>
                <a:t>R$ 124,90 </a:t>
              </a:r>
              <a:r>
                <a:rPr lang="pt-BR" sz="1100" dirty="0">
                  <a:solidFill>
                    <a:srgbClr val="92D050"/>
                  </a:solidFill>
                </a:rPr>
                <a:t>mês</a:t>
              </a:r>
            </a:p>
          </p:txBody>
        </p:sp>
        <p:sp>
          <p:nvSpPr>
            <p:cNvPr id="335" name="Arredondar Retângulo no Mesmo Canto Lateral 334"/>
            <p:cNvSpPr/>
            <p:nvPr/>
          </p:nvSpPr>
          <p:spPr>
            <a:xfrm>
              <a:off x="5048149" y="1126309"/>
              <a:ext cx="1079265" cy="414878"/>
            </a:xfrm>
            <a:prstGeom prst="round2SameRect">
              <a:avLst>
                <a:gd name="adj1" fmla="val 27113"/>
                <a:gd name="adj2" fmla="val 0"/>
              </a:avLst>
            </a:prstGeom>
            <a:solidFill>
              <a:srgbClr val="0D2A5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6" name="Arredondar Retângulo no Mesmo Canto Lateral 335"/>
            <p:cNvSpPr/>
            <p:nvPr/>
          </p:nvSpPr>
          <p:spPr>
            <a:xfrm>
              <a:off x="4936172" y="1534124"/>
              <a:ext cx="1326205" cy="4573220"/>
            </a:xfrm>
            <a:prstGeom prst="round2SameRect">
              <a:avLst>
                <a:gd name="adj1" fmla="val 9065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7" name="CaixaDeTexto 336"/>
            <p:cNvSpPr txBox="1"/>
            <p:nvPr/>
          </p:nvSpPr>
          <p:spPr>
            <a:xfrm>
              <a:off x="5089520" y="1198061"/>
              <a:ext cx="996524" cy="30945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ITURAN</a:t>
              </a:r>
              <a:br>
                <a:rPr lang="pt-BR" sz="1100" b="1" dirty="0">
                  <a:solidFill>
                    <a:schemeClr val="bg1"/>
                  </a:solidFill>
                </a:rPr>
              </a:br>
              <a:r>
                <a:rPr lang="pt-BR" sz="1100" b="1" dirty="0">
                  <a:solidFill>
                    <a:schemeClr val="bg1"/>
                  </a:solidFill>
                </a:rPr>
                <a:t>PLUS</a:t>
              </a:r>
            </a:p>
          </p:txBody>
        </p:sp>
        <p:sp>
          <p:nvSpPr>
            <p:cNvPr id="338" name="Retângulo 337"/>
            <p:cNvSpPr/>
            <p:nvPr/>
          </p:nvSpPr>
          <p:spPr>
            <a:xfrm>
              <a:off x="4947148" y="2534352"/>
              <a:ext cx="1305449" cy="4499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9" name="Retângulo 338"/>
            <p:cNvSpPr/>
            <p:nvPr/>
          </p:nvSpPr>
          <p:spPr>
            <a:xfrm>
              <a:off x="4947148" y="4002674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0" name="Retângulo 339"/>
            <p:cNvSpPr/>
            <p:nvPr/>
          </p:nvSpPr>
          <p:spPr>
            <a:xfrm>
              <a:off x="4947148" y="4570751"/>
              <a:ext cx="1305449" cy="2844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1" name="Retângulo 340"/>
            <p:cNvSpPr/>
            <p:nvPr/>
          </p:nvSpPr>
          <p:spPr>
            <a:xfrm>
              <a:off x="4936769" y="1542211"/>
              <a:ext cx="1315610" cy="281199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CARRO</a:t>
              </a:r>
              <a:endParaRPr lang="pt-BR" sz="1100" dirty="0"/>
            </a:p>
          </p:txBody>
        </p:sp>
        <p:pic>
          <p:nvPicPr>
            <p:cNvPr id="343" name="Imagem 342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2980521"/>
              <a:ext cx="281996" cy="273783"/>
            </a:xfrm>
            <a:prstGeom prst="rect">
              <a:avLst/>
            </a:prstGeom>
          </p:spPr>
        </p:pic>
        <p:sp>
          <p:nvSpPr>
            <p:cNvPr id="346" name="Retângulo 345"/>
            <p:cNvSpPr/>
            <p:nvPr/>
          </p:nvSpPr>
          <p:spPr>
            <a:xfrm>
              <a:off x="4947148" y="3266336"/>
              <a:ext cx="1305449" cy="4713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7" name="Retângulo 346"/>
            <p:cNvSpPr/>
            <p:nvPr/>
          </p:nvSpPr>
          <p:spPr>
            <a:xfrm>
              <a:off x="4947148" y="5138827"/>
              <a:ext cx="1305449" cy="69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8" name="Retângulo 347"/>
            <p:cNvSpPr/>
            <p:nvPr/>
          </p:nvSpPr>
          <p:spPr>
            <a:xfrm>
              <a:off x="4955868" y="1823411"/>
              <a:ext cx="1305449" cy="4187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9" name="Retângulo 348"/>
            <p:cNvSpPr/>
            <p:nvPr/>
          </p:nvSpPr>
          <p:spPr>
            <a:xfrm>
              <a:off x="4936769" y="1827722"/>
              <a:ext cx="1315610" cy="414018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Até 25 anos</a:t>
              </a:r>
              <a:endParaRPr lang="pt-BR" sz="1100" dirty="0"/>
            </a:p>
          </p:txBody>
        </p:sp>
        <p:pic>
          <p:nvPicPr>
            <p:cNvPr id="352" name="Imagem 351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2240936"/>
              <a:ext cx="281996" cy="273783"/>
            </a:xfrm>
            <a:prstGeom prst="rect">
              <a:avLst/>
            </a:prstGeom>
          </p:spPr>
        </p:pic>
        <p:sp>
          <p:nvSpPr>
            <p:cNvPr id="353" name="Retângulo 352"/>
            <p:cNvSpPr/>
            <p:nvPr/>
          </p:nvSpPr>
          <p:spPr>
            <a:xfrm>
              <a:off x="4947147" y="2540825"/>
              <a:ext cx="1305450" cy="443496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Domiciliar ou Rede</a:t>
              </a:r>
              <a:br>
                <a:rPr lang="pt-BR" sz="1100" dirty="0">
                  <a:solidFill>
                    <a:srgbClr val="002060"/>
                  </a:solidFill>
                </a:rPr>
              </a:br>
              <a:r>
                <a:rPr lang="pt-BR" sz="1100" dirty="0">
                  <a:solidFill>
                    <a:srgbClr val="002060"/>
                  </a:solidFill>
                </a:rPr>
                <a:t>Autorizada (gratuita)</a:t>
              </a:r>
              <a:endParaRPr lang="pt-BR" sz="1100" dirty="0"/>
            </a:p>
          </p:txBody>
        </p:sp>
        <p:pic>
          <p:nvPicPr>
            <p:cNvPr id="354" name="Imagem 353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3359717"/>
              <a:ext cx="281996" cy="273783"/>
            </a:xfrm>
            <a:prstGeom prst="rect">
              <a:avLst/>
            </a:prstGeom>
          </p:spPr>
        </p:pic>
        <p:pic>
          <p:nvPicPr>
            <p:cNvPr id="355" name="Imagem 354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3725402"/>
              <a:ext cx="281996" cy="273783"/>
            </a:xfrm>
            <a:prstGeom prst="rect">
              <a:avLst/>
            </a:prstGeom>
          </p:spPr>
        </p:pic>
        <p:pic>
          <p:nvPicPr>
            <p:cNvPr id="361" name="Imagem 360"/>
            <p:cNvPicPr>
              <a:picLocks noChangeAspect="1"/>
            </p:cNvPicPr>
            <p:nvPr/>
          </p:nvPicPr>
          <p:blipFill rotWithShape="1">
            <a:blip r:embed="rId6"/>
            <a:srcRect l="7090" t="10000" r="49791" b="15926"/>
            <a:stretch/>
          </p:blipFill>
          <p:spPr>
            <a:xfrm>
              <a:off x="5457721" y="4283313"/>
              <a:ext cx="281996" cy="273783"/>
            </a:xfrm>
            <a:prstGeom prst="rect">
              <a:avLst/>
            </a:prstGeom>
          </p:spPr>
        </p:pic>
        <p:sp>
          <p:nvSpPr>
            <p:cNvPr id="362" name="Retângulo 361"/>
            <p:cNvSpPr/>
            <p:nvPr/>
          </p:nvSpPr>
          <p:spPr>
            <a:xfrm>
              <a:off x="4947147" y="3992868"/>
              <a:ext cx="1305450" cy="279930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Veículo</a:t>
              </a:r>
              <a:endParaRPr lang="pt-BR" sz="1100" dirty="0"/>
            </a:p>
          </p:txBody>
        </p:sp>
        <p:sp>
          <p:nvSpPr>
            <p:cNvPr id="363" name="Retângulo 362"/>
            <p:cNvSpPr/>
            <p:nvPr/>
          </p:nvSpPr>
          <p:spPr>
            <a:xfrm>
              <a:off x="4947147" y="4562175"/>
              <a:ext cx="1305450" cy="279930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R$ 30 mil</a:t>
              </a:r>
              <a:endParaRPr lang="pt-BR" sz="1100" dirty="0"/>
            </a:p>
          </p:txBody>
        </p:sp>
        <p:sp>
          <p:nvSpPr>
            <p:cNvPr id="364" name="Retângulo 363"/>
            <p:cNvSpPr/>
            <p:nvPr/>
          </p:nvSpPr>
          <p:spPr>
            <a:xfrm>
              <a:off x="4947147" y="4855557"/>
              <a:ext cx="1305450" cy="279930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R$ 30 mil</a:t>
              </a:r>
              <a:endParaRPr lang="pt-BR" sz="1100" dirty="0"/>
            </a:p>
          </p:txBody>
        </p:sp>
        <p:sp>
          <p:nvSpPr>
            <p:cNvPr id="365" name="Retângulo 364"/>
            <p:cNvSpPr/>
            <p:nvPr/>
          </p:nvSpPr>
          <p:spPr>
            <a:xfrm>
              <a:off x="4947147" y="5132525"/>
              <a:ext cx="1305450" cy="688848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R$ 10 mil</a:t>
              </a:r>
              <a:endParaRPr lang="pt-BR" sz="1100" dirty="0"/>
            </a:p>
          </p:txBody>
        </p:sp>
        <p:sp>
          <p:nvSpPr>
            <p:cNvPr id="366" name="Retângulo 365"/>
            <p:cNvSpPr/>
            <p:nvPr/>
          </p:nvSpPr>
          <p:spPr>
            <a:xfrm>
              <a:off x="4947147" y="5824713"/>
              <a:ext cx="1305450" cy="279930"/>
            </a:xfrm>
            <a:prstGeom prst="rect">
              <a:avLst/>
            </a:prstGeom>
          </p:spPr>
          <p:txBody>
            <a:bodyPr wrap="none" anchor="ctr">
              <a:normAutofit/>
            </a:bodyPr>
            <a:lstStyle/>
            <a:p>
              <a:pPr algn="ctr"/>
              <a:r>
                <a:rPr lang="pt-BR" sz="1100" dirty="0">
                  <a:solidFill>
                    <a:srgbClr val="002060"/>
                  </a:solidFill>
                </a:rPr>
                <a:t>R$ 5 mil</a:t>
              </a:r>
              <a:endParaRPr lang="pt-BR" sz="1100" dirty="0"/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6545922" y="254924"/>
            <a:ext cx="1079266" cy="919852"/>
            <a:chOff x="6545922" y="254924"/>
            <a:chExt cx="1079266" cy="919852"/>
          </a:xfrm>
        </p:grpSpPr>
        <p:grpSp>
          <p:nvGrpSpPr>
            <p:cNvPr id="170" name="Agrupar 169"/>
            <p:cNvGrpSpPr/>
            <p:nvPr/>
          </p:nvGrpSpPr>
          <p:grpSpPr>
            <a:xfrm>
              <a:off x="6545922" y="254924"/>
              <a:ext cx="1079266" cy="919852"/>
              <a:chOff x="5101948" y="254924"/>
              <a:chExt cx="1085791" cy="919852"/>
            </a:xfrm>
          </p:grpSpPr>
          <p:sp>
            <p:nvSpPr>
              <p:cNvPr id="171" name="Retângulo Arredondado 170"/>
              <p:cNvSpPr/>
              <p:nvPr/>
            </p:nvSpPr>
            <p:spPr>
              <a:xfrm>
                <a:off x="5108473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2" name="Retângulo Arredondado 171"/>
              <p:cNvSpPr/>
              <p:nvPr/>
            </p:nvSpPr>
            <p:spPr>
              <a:xfrm>
                <a:off x="5101948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7713" y="354962"/>
              <a:ext cx="719106" cy="725972"/>
            </a:xfrm>
            <a:prstGeom prst="rect">
              <a:avLst/>
            </a:prstGeom>
          </p:spPr>
        </p:pic>
      </p:grpSp>
      <p:grpSp>
        <p:nvGrpSpPr>
          <p:cNvPr id="9" name="Agrupar 8"/>
          <p:cNvGrpSpPr/>
          <p:nvPr/>
        </p:nvGrpSpPr>
        <p:grpSpPr>
          <a:xfrm>
            <a:off x="9832107" y="254924"/>
            <a:ext cx="1079266" cy="919852"/>
            <a:chOff x="9539616" y="254924"/>
            <a:chExt cx="1079266" cy="919852"/>
          </a:xfrm>
        </p:grpSpPr>
        <p:grpSp>
          <p:nvGrpSpPr>
            <p:cNvPr id="370" name="Agrupar 369"/>
            <p:cNvGrpSpPr/>
            <p:nvPr/>
          </p:nvGrpSpPr>
          <p:grpSpPr>
            <a:xfrm>
              <a:off x="9539616" y="254924"/>
              <a:ext cx="1079266" cy="919852"/>
              <a:chOff x="5101948" y="254924"/>
              <a:chExt cx="1085791" cy="919852"/>
            </a:xfrm>
          </p:grpSpPr>
          <p:sp>
            <p:nvSpPr>
              <p:cNvPr id="371" name="Retângulo Arredondado 370"/>
              <p:cNvSpPr/>
              <p:nvPr/>
            </p:nvSpPr>
            <p:spPr>
              <a:xfrm>
                <a:off x="5108473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2" name="Retângulo Arredondado 371"/>
              <p:cNvSpPr/>
              <p:nvPr/>
            </p:nvSpPr>
            <p:spPr>
              <a:xfrm>
                <a:off x="5101948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696" y="356248"/>
              <a:ext cx="719106" cy="723398"/>
            </a:xfrm>
            <a:prstGeom prst="rect">
              <a:avLst/>
            </a:prstGeom>
          </p:spPr>
        </p:pic>
      </p:grpSp>
      <p:grpSp>
        <p:nvGrpSpPr>
          <p:cNvPr id="10" name="Agrupar 9"/>
          <p:cNvGrpSpPr/>
          <p:nvPr/>
        </p:nvGrpSpPr>
        <p:grpSpPr>
          <a:xfrm>
            <a:off x="8186818" y="254924"/>
            <a:ext cx="1079266" cy="919852"/>
            <a:chOff x="8039372" y="254924"/>
            <a:chExt cx="1079266" cy="919852"/>
          </a:xfrm>
        </p:grpSpPr>
        <p:grpSp>
          <p:nvGrpSpPr>
            <p:cNvPr id="367" name="Agrupar 366"/>
            <p:cNvGrpSpPr/>
            <p:nvPr/>
          </p:nvGrpSpPr>
          <p:grpSpPr>
            <a:xfrm>
              <a:off x="8039372" y="254924"/>
              <a:ext cx="1079266" cy="919852"/>
              <a:chOff x="5101948" y="254924"/>
              <a:chExt cx="1085791" cy="919852"/>
            </a:xfrm>
          </p:grpSpPr>
          <p:sp>
            <p:nvSpPr>
              <p:cNvPr id="368" name="Retângulo Arredondado 367"/>
              <p:cNvSpPr/>
              <p:nvPr/>
            </p:nvSpPr>
            <p:spPr>
              <a:xfrm>
                <a:off x="5108473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9" name="Retângulo Arredondado 368"/>
              <p:cNvSpPr/>
              <p:nvPr/>
            </p:nvSpPr>
            <p:spPr>
              <a:xfrm>
                <a:off x="5101948" y="254924"/>
                <a:ext cx="1079266" cy="919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209" y="358822"/>
              <a:ext cx="719106" cy="718250"/>
            </a:xfrm>
            <a:prstGeom prst="rect">
              <a:avLst/>
            </a:prstGeom>
          </p:spPr>
        </p:pic>
      </p:grpSp>
      <p:sp>
        <p:nvSpPr>
          <p:cNvPr id="374" name="CaixaDeTexto 373">
            <a:extLst>
              <a:ext uri="{FF2B5EF4-FFF2-40B4-BE49-F238E27FC236}">
                <a16:creationId xmlns:a16="http://schemas.microsoft.com/office/drawing/2014/main" id="{E6B3C842-4C29-CDA9-7327-723EADE6CF5A}"/>
              </a:ext>
            </a:extLst>
          </p:cNvPr>
          <p:cNvSpPr txBox="1"/>
          <p:nvPr/>
        </p:nvSpPr>
        <p:spPr>
          <a:xfrm>
            <a:off x="3212547" y="6296643"/>
            <a:ext cx="3346817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900" dirty="0">
                <a:solidFill>
                  <a:srgbClr val="002060"/>
                </a:solidFill>
              </a:rPr>
              <a:t>¹ Veículo: Guincho até 100 km, auxílio eletromecânico, pane seca, carga de bateria, transporte alternativo, chaveiro (auto) e troca de pneus (auto). ¹ Residencial: Chaveiro, eletricista e encanador.</a:t>
            </a:r>
          </a:p>
        </p:txBody>
      </p:sp>
      <p:grpSp>
        <p:nvGrpSpPr>
          <p:cNvPr id="19" name="Agrupar 18"/>
          <p:cNvGrpSpPr/>
          <p:nvPr/>
        </p:nvGrpSpPr>
        <p:grpSpPr>
          <a:xfrm>
            <a:off x="6367634" y="1259926"/>
            <a:ext cx="1458826" cy="5411369"/>
            <a:chOff x="6367634" y="1259926"/>
            <a:chExt cx="1458826" cy="5411369"/>
          </a:xfrm>
        </p:grpSpPr>
        <p:grpSp>
          <p:nvGrpSpPr>
            <p:cNvPr id="266" name="Agrupar 265"/>
            <p:cNvGrpSpPr/>
            <p:nvPr/>
          </p:nvGrpSpPr>
          <p:grpSpPr>
            <a:xfrm>
              <a:off x="6367634" y="1259926"/>
              <a:ext cx="1458826" cy="5411369"/>
              <a:chOff x="4936172" y="1126309"/>
              <a:chExt cx="1326205" cy="5411369"/>
            </a:xfrm>
          </p:grpSpPr>
          <p:sp>
            <p:nvSpPr>
              <p:cNvPr id="302" name="Arredondar Retângulo no Mesmo Canto Lateral 301"/>
              <p:cNvSpPr/>
              <p:nvPr/>
            </p:nvSpPr>
            <p:spPr>
              <a:xfrm rot="10800000">
                <a:off x="4994185" y="6081312"/>
                <a:ext cx="1187192" cy="456366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D2A5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3" name="CaixaDeTexto 302"/>
              <p:cNvSpPr txBox="1"/>
              <p:nvPr/>
            </p:nvSpPr>
            <p:spPr>
              <a:xfrm>
                <a:off x="5272034" y="6163647"/>
                <a:ext cx="905932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r>
                  <a:rPr lang="pt-BR" sz="1100" b="1" dirty="0">
                    <a:solidFill>
                      <a:srgbClr val="92D050"/>
                    </a:solidFill>
                  </a:rPr>
                  <a:t>R$ 57,90 </a:t>
                </a:r>
                <a:r>
                  <a:rPr lang="pt-BR" sz="1100" dirty="0">
                    <a:solidFill>
                      <a:srgbClr val="92D050"/>
                    </a:solidFill>
                  </a:rPr>
                  <a:t>mês</a:t>
                </a:r>
              </a:p>
              <a:p>
                <a:r>
                  <a:rPr lang="pt-BR" sz="1100" b="1" dirty="0">
                    <a:solidFill>
                      <a:srgbClr val="92D050"/>
                    </a:solidFill>
                  </a:rPr>
                  <a:t>R$ 74,90 </a:t>
                </a:r>
                <a:r>
                  <a:rPr lang="pt-BR" sz="1100" dirty="0">
                    <a:solidFill>
                      <a:srgbClr val="92D050"/>
                    </a:solidFill>
                  </a:rPr>
                  <a:t>mês</a:t>
                </a:r>
              </a:p>
            </p:txBody>
          </p:sp>
          <p:sp>
            <p:nvSpPr>
              <p:cNvPr id="267" name="Arredondar Retângulo no Mesmo Canto Lateral 266"/>
              <p:cNvSpPr/>
              <p:nvPr/>
            </p:nvSpPr>
            <p:spPr>
              <a:xfrm>
                <a:off x="5048149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D2A5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8" name="Arredondar Retângulo no Mesmo Canto Lateral 267"/>
              <p:cNvSpPr/>
              <p:nvPr/>
            </p:nvSpPr>
            <p:spPr>
              <a:xfrm>
                <a:off x="4936172" y="1534124"/>
                <a:ext cx="1326205" cy="4573220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9" name="CaixaDeTexto 268"/>
              <p:cNvSpPr txBox="1"/>
              <p:nvPr/>
            </p:nvSpPr>
            <p:spPr>
              <a:xfrm>
                <a:off x="5089520" y="1198061"/>
                <a:ext cx="996524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RASTREADOR ITURAN</a:t>
                </a:r>
              </a:p>
            </p:txBody>
          </p:sp>
          <p:sp>
            <p:nvSpPr>
              <p:cNvPr id="270" name="Retângulo 269"/>
              <p:cNvSpPr/>
              <p:nvPr/>
            </p:nvSpPr>
            <p:spPr>
              <a:xfrm>
                <a:off x="4947148" y="2534352"/>
                <a:ext cx="1305449" cy="44996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1" name="Retângulo 270"/>
              <p:cNvSpPr/>
              <p:nvPr/>
            </p:nvSpPr>
            <p:spPr>
              <a:xfrm>
                <a:off x="4947148" y="400267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2" name="Retângulo 271"/>
              <p:cNvSpPr/>
              <p:nvPr/>
            </p:nvSpPr>
            <p:spPr>
              <a:xfrm>
                <a:off x="4947148" y="4570751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4" name="Retângulo 273"/>
              <p:cNvSpPr/>
              <p:nvPr/>
            </p:nvSpPr>
            <p:spPr>
              <a:xfrm>
                <a:off x="4936769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277" name="Retângulo 276"/>
              <p:cNvSpPr/>
              <p:nvPr/>
            </p:nvSpPr>
            <p:spPr>
              <a:xfrm>
                <a:off x="5589495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MOTO</a:t>
                </a:r>
                <a:endParaRPr lang="pt-BR" sz="1100" dirty="0"/>
              </a:p>
            </p:txBody>
          </p:sp>
          <p:pic>
            <p:nvPicPr>
              <p:cNvPr id="279" name="Imagem 278"/>
              <p:cNvPicPr>
                <a:picLocks noChangeAspect="1"/>
              </p:cNvPicPr>
              <p:nvPr/>
            </p:nvPicPr>
            <p:blipFill rotWithShape="1">
              <a:blip r:embed="rId6"/>
              <a:srcRect l="7090" t="10000" r="49791" b="15926"/>
              <a:stretch/>
            </p:blipFill>
            <p:spPr>
              <a:xfrm>
                <a:off x="5457721" y="2980521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80" name="Imagem 279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4292036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83" name="Imagem 282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4002983"/>
                <a:ext cx="281996" cy="273783"/>
              </a:xfrm>
              <a:prstGeom prst="rect">
                <a:avLst/>
              </a:prstGeom>
            </p:spPr>
          </p:pic>
          <p:sp>
            <p:nvSpPr>
              <p:cNvPr id="285" name="Retângulo 284"/>
              <p:cNvSpPr/>
              <p:nvPr/>
            </p:nvSpPr>
            <p:spPr>
              <a:xfrm>
                <a:off x="4947148" y="3266336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7" name="Retângulo 286"/>
              <p:cNvSpPr/>
              <p:nvPr/>
            </p:nvSpPr>
            <p:spPr>
              <a:xfrm>
                <a:off x="4947148" y="5138827"/>
                <a:ext cx="1305449" cy="69653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9" name="Retângulo 288"/>
              <p:cNvSpPr/>
              <p:nvPr/>
            </p:nvSpPr>
            <p:spPr>
              <a:xfrm>
                <a:off x="4955868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0" name="Retângulo 289"/>
              <p:cNvSpPr/>
              <p:nvPr/>
            </p:nvSpPr>
            <p:spPr>
              <a:xfrm>
                <a:off x="4936769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Todas</a:t>
                </a:r>
                <a:endParaRPr lang="pt-BR" sz="1100" dirty="0"/>
              </a:p>
            </p:txBody>
          </p:sp>
          <p:sp>
            <p:nvSpPr>
              <p:cNvPr id="291" name="Retângulo 290"/>
              <p:cNvSpPr/>
              <p:nvPr/>
            </p:nvSpPr>
            <p:spPr>
              <a:xfrm>
                <a:off x="5589495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Todas</a:t>
                </a:r>
                <a:endParaRPr lang="pt-BR" sz="1100" dirty="0"/>
              </a:p>
            </p:txBody>
          </p:sp>
          <p:cxnSp>
            <p:nvCxnSpPr>
              <p:cNvPr id="292" name="Conector reto 291"/>
              <p:cNvCxnSpPr/>
              <p:nvPr/>
            </p:nvCxnSpPr>
            <p:spPr>
              <a:xfrm>
                <a:off x="5589495" y="1542693"/>
                <a:ext cx="0" cy="70280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4" name="Imagem 293"/>
              <p:cNvPicPr>
                <a:picLocks noChangeAspect="1"/>
              </p:cNvPicPr>
              <p:nvPr/>
            </p:nvPicPr>
            <p:blipFill rotWithShape="1">
              <a:blip r:embed="rId6"/>
              <a:srcRect l="7090" t="10000" r="49791" b="15926"/>
              <a:stretch/>
            </p:blipFill>
            <p:spPr>
              <a:xfrm>
                <a:off x="5457721" y="2240936"/>
                <a:ext cx="281996" cy="273783"/>
              </a:xfrm>
              <a:prstGeom prst="rect">
                <a:avLst/>
              </a:prstGeom>
            </p:spPr>
          </p:pic>
          <p:sp>
            <p:nvSpPr>
              <p:cNvPr id="295" name="Retângulo 294"/>
              <p:cNvSpPr/>
              <p:nvPr/>
            </p:nvSpPr>
            <p:spPr>
              <a:xfrm>
                <a:off x="4947147" y="2540825"/>
                <a:ext cx="1305450" cy="44349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Domiciliar ou Rede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Autorizada (gratuita)</a:t>
                </a:r>
                <a:endParaRPr lang="pt-BR" sz="1100" dirty="0"/>
              </a:p>
            </p:txBody>
          </p:sp>
          <p:pic>
            <p:nvPicPr>
              <p:cNvPr id="296" name="Imagem 295"/>
              <p:cNvPicPr>
                <a:picLocks noChangeAspect="1"/>
              </p:cNvPicPr>
              <p:nvPr/>
            </p:nvPicPr>
            <p:blipFill rotWithShape="1">
              <a:blip r:embed="rId6"/>
              <a:srcRect l="7090" t="10000" r="49791" b="15926"/>
              <a:stretch/>
            </p:blipFill>
            <p:spPr>
              <a:xfrm>
                <a:off x="5457721" y="3359717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97" name="Imagem 296"/>
              <p:cNvPicPr>
                <a:picLocks noChangeAspect="1"/>
              </p:cNvPicPr>
              <p:nvPr/>
            </p:nvPicPr>
            <p:blipFill rotWithShape="1">
              <a:blip r:embed="rId6"/>
              <a:srcRect l="7090" t="10000" r="49791" b="15926"/>
              <a:stretch/>
            </p:blipFill>
            <p:spPr>
              <a:xfrm>
                <a:off x="5457721" y="3725402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98" name="Imagem 297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4567442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299" name="Imagem 298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4851740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00" name="Imagem 299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535393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01" name="Imagem 300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5825006"/>
                <a:ext cx="281996" cy="273783"/>
              </a:xfrm>
              <a:prstGeom prst="rect">
                <a:avLst/>
              </a:prstGeom>
            </p:spPr>
          </p:pic>
        </p:grp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93024" y="6302892"/>
              <a:ext cx="145055" cy="145055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59364" y="6433413"/>
              <a:ext cx="212375" cy="212375"/>
            </a:xfrm>
            <a:prstGeom prst="rect">
              <a:avLst/>
            </a:prstGeom>
          </p:spPr>
        </p:pic>
      </p:grpSp>
      <p:grpSp>
        <p:nvGrpSpPr>
          <p:cNvPr id="18" name="Agrupar 17"/>
          <p:cNvGrpSpPr/>
          <p:nvPr/>
        </p:nvGrpSpPr>
        <p:grpSpPr>
          <a:xfrm>
            <a:off x="8008531" y="1259926"/>
            <a:ext cx="1458826" cy="5411369"/>
            <a:chOff x="7861085" y="1259926"/>
            <a:chExt cx="1458826" cy="5411369"/>
          </a:xfrm>
        </p:grpSpPr>
        <p:grpSp>
          <p:nvGrpSpPr>
            <p:cNvPr id="304" name="Agrupar 303"/>
            <p:cNvGrpSpPr/>
            <p:nvPr/>
          </p:nvGrpSpPr>
          <p:grpSpPr>
            <a:xfrm>
              <a:off x="7861085" y="1259926"/>
              <a:ext cx="1458826" cy="5411369"/>
              <a:chOff x="4936172" y="1126309"/>
              <a:chExt cx="1326205" cy="5411369"/>
            </a:xfrm>
          </p:grpSpPr>
          <p:sp>
            <p:nvSpPr>
              <p:cNvPr id="305" name="Arredondar Retângulo no Mesmo Canto Lateral 304"/>
              <p:cNvSpPr/>
              <p:nvPr/>
            </p:nvSpPr>
            <p:spPr>
              <a:xfrm rot="10800000">
                <a:off x="4994185" y="6081312"/>
                <a:ext cx="1187192" cy="456366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D2A5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6" name="CaixaDeTexto 305"/>
              <p:cNvSpPr txBox="1"/>
              <p:nvPr/>
            </p:nvSpPr>
            <p:spPr>
              <a:xfrm>
                <a:off x="5249836" y="6163647"/>
                <a:ext cx="957949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r>
                  <a:rPr lang="pt-BR" sz="1100" b="1" dirty="0">
                    <a:solidFill>
                      <a:srgbClr val="92D050"/>
                    </a:solidFill>
                  </a:rPr>
                  <a:t>R$ 81,90 </a:t>
                </a:r>
                <a:r>
                  <a:rPr lang="pt-BR" sz="1100" dirty="0">
                    <a:solidFill>
                      <a:srgbClr val="92D050"/>
                    </a:solidFill>
                  </a:rPr>
                  <a:t>mês</a:t>
                </a:r>
              </a:p>
              <a:p>
                <a:r>
                  <a:rPr lang="pt-BR" sz="1100" b="1" dirty="0">
                    <a:solidFill>
                      <a:srgbClr val="92D050"/>
                    </a:solidFill>
                  </a:rPr>
                  <a:t>R$ 103,90 </a:t>
                </a:r>
                <a:r>
                  <a:rPr lang="pt-BR" sz="1100" dirty="0">
                    <a:solidFill>
                      <a:srgbClr val="92D050"/>
                    </a:solidFill>
                  </a:rPr>
                  <a:t>mês</a:t>
                </a:r>
              </a:p>
            </p:txBody>
          </p:sp>
          <p:sp>
            <p:nvSpPr>
              <p:cNvPr id="307" name="Arredondar Retângulo no Mesmo Canto Lateral 306"/>
              <p:cNvSpPr/>
              <p:nvPr/>
            </p:nvSpPr>
            <p:spPr>
              <a:xfrm>
                <a:off x="5048149" y="1126309"/>
                <a:ext cx="1079265" cy="414878"/>
              </a:xfrm>
              <a:prstGeom prst="round2SameRect">
                <a:avLst>
                  <a:gd name="adj1" fmla="val 27113"/>
                  <a:gd name="adj2" fmla="val 0"/>
                </a:avLst>
              </a:prstGeom>
              <a:solidFill>
                <a:srgbClr val="0D2A5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8" name="Arredondar Retângulo no Mesmo Canto Lateral 307"/>
              <p:cNvSpPr/>
              <p:nvPr/>
            </p:nvSpPr>
            <p:spPr>
              <a:xfrm>
                <a:off x="4936172" y="1534124"/>
                <a:ext cx="1326205" cy="4573220"/>
              </a:xfrm>
              <a:prstGeom prst="round2SameRect">
                <a:avLst>
                  <a:gd name="adj1" fmla="val 9065"/>
                  <a:gd name="adj2" fmla="val 0"/>
                </a:avLst>
              </a:prstGeom>
              <a:solidFill>
                <a:schemeClr val="bg1"/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9" name="CaixaDeTexto 308"/>
              <p:cNvSpPr txBox="1"/>
              <p:nvPr/>
            </p:nvSpPr>
            <p:spPr>
              <a:xfrm>
                <a:off x="5089520" y="1198061"/>
                <a:ext cx="996524" cy="30945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bg1"/>
                    </a:solidFill>
                  </a:rPr>
                  <a:t>ITURAN ASSIST</a:t>
                </a:r>
              </a:p>
            </p:txBody>
          </p:sp>
          <p:sp>
            <p:nvSpPr>
              <p:cNvPr id="310" name="Retângulo 309"/>
              <p:cNvSpPr/>
              <p:nvPr/>
            </p:nvSpPr>
            <p:spPr>
              <a:xfrm>
                <a:off x="4947148" y="2534352"/>
                <a:ext cx="1305449" cy="44996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1" name="Retângulo 310"/>
              <p:cNvSpPr/>
              <p:nvPr/>
            </p:nvSpPr>
            <p:spPr>
              <a:xfrm>
                <a:off x="4947148" y="4002674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2" name="Retângulo 311"/>
              <p:cNvSpPr/>
              <p:nvPr/>
            </p:nvSpPr>
            <p:spPr>
              <a:xfrm>
                <a:off x="4947148" y="4570751"/>
                <a:ext cx="1305449" cy="2844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3" name="Retângulo 312"/>
              <p:cNvSpPr/>
              <p:nvPr/>
            </p:nvSpPr>
            <p:spPr>
              <a:xfrm>
                <a:off x="4936769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CARRO</a:t>
                </a:r>
                <a:endParaRPr lang="pt-BR" sz="1100" dirty="0"/>
              </a:p>
            </p:txBody>
          </p:sp>
          <p:sp>
            <p:nvSpPr>
              <p:cNvPr id="314" name="Retângulo 313"/>
              <p:cNvSpPr/>
              <p:nvPr/>
            </p:nvSpPr>
            <p:spPr>
              <a:xfrm>
                <a:off x="5589495" y="1542211"/>
                <a:ext cx="652724" cy="28119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MOTO</a:t>
                </a:r>
                <a:endParaRPr lang="pt-BR" sz="1100" dirty="0"/>
              </a:p>
            </p:txBody>
          </p:sp>
          <p:pic>
            <p:nvPicPr>
              <p:cNvPr id="315" name="Imagem 314"/>
              <p:cNvPicPr>
                <a:picLocks noChangeAspect="1"/>
              </p:cNvPicPr>
              <p:nvPr/>
            </p:nvPicPr>
            <p:blipFill rotWithShape="1">
              <a:blip r:embed="rId6"/>
              <a:srcRect l="7090" t="10000" r="49791" b="15926"/>
              <a:stretch/>
            </p:blipFill>
            <p:spPr>
              <a:xfrm>
                <a:off x="5457721" y="2980521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16" name="Imagem 315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4292036"/>
                <a:ext cx="281996" cy="273783"/>
              </a:xfrm>
              <a:prstGeom prst="rect">
                <a:avLst/>
              </a:prstGeom>
            </p:spPr>
          </p:pic>
          <p:sp>
            <p:nvSpPr>
              <p:cNvPr id="318" name="Retângulo 317"/>
              <p:cNvSpPr/>
              <p:nvPr/>
            </p:nvSpPr>
            <p:spPr>
              <a:xfrm>
                <a:off x="4947148" y="3266336"/>
                <a:ext cx="1305449" cy="4713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9" name="Retângulo 318"/>
              <p:cNvSpPr/>
              <p:nvPr/>
            </p:nvSpPr>
            <p:spPr>
              <a:xfrm>
                <a:off x="4947148" y="5138827"/>
                <a:ext cx="1305449" cy="69653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0" name="Retângulo 319"/>
              <p:cNvSpPr/>
              <p:nvPr/>
            </p:nvSpPr>
            <p:spPr>
              <a:xfrm>
                <a:off x="4955868" y="1823411"/>
                <a:ext cx="1305449" cy="41877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1" name="Retângulo 320"/>
              <p:cNvSpPr/>
              <p:nvPr/>
            </p:nvSpPr>
            <p:spPr>
              <a:xfrm>
                <a:off x="4936769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Todas</a:t>
                </a:r>
                <a:endParaRPr lang="pt-BR" sz="1100" dirty="0"/>
              </a:p>
            </p:txBody>
          </p:sp>
          <p:sp>
            <p:nvSpPr>
              <p:cNvPr id="322" name="Retângulo 321"/>
              <p:cNvSpPr/>
              <p:nvPr/>
            </p:nvSpPr>
            <p:spPr>
              <a:xfrm>
                <a:off x="5589495" y="1827722"/>
                <a:ext cx="652724" cy="414018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Todas</a:t>
                </a:r>
                <a:endParaRPr lang="pt-BR" sz="1100" dirty="0"/>
              </a:p>
            </p:txBody>
          </p:sp>
          <p:cxnSp>
            <p:nvCxnSpPr>
              <p:cNvPr id="323" name="Conector reto 322"/>
              <p:cNvCxnSpPr/>
              <p:nvPr/>
            </p:nvCxnSpPr>
            <p:spPr>
              <a:xfrm>
                <a:off x="5589495" y="1542693"/>
                <a:ext cx="0" cy="70280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4" name="Imagem 323"/>
              <p:cNvPicPr>
                <a:picLocks noChangeAspect="1"/>
              </p:cNvPicPr>
              <p:nvPr/>
            </p:nvPicPr>
            <p:blipFill rotWithShape="1">
              <a:blip r:embed="rId6"/>
              <a:srcRect l="7090" t="10000" r="49791" b="15926"/>
              <a:stretch/>
            </p:blipFill>
            <p:spPr>
              <a:xfrm>
                <a:off x="5457721" y="2240936"/>
                <a:ext cx="281996" cy="273783"/>
              </a:xfrm>
              <a:prstGeom prst="rect">
                <a:avLst/>
              </a:prstGeom>
            </p:spPr>
          </p:pic>
          <p:sp>
            <p:nvSpPr>
              <p:cNvPr id="325" name="Retângulo 324"/>
              <p:cNvSpPr/>
              <p:nvPr/>
            </p:nvSpPr>
            <p:spPr>
              <a:xfrm>
                <a:off x="4947147" y="2540825"/>
                <a:ext cx="1305450" cy="443496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Domiciliar ou Rede</a:t>
                </a:r>
                <a:br>
                  <a:rPr lang="pt-BR" sz="1100" dirty="0">
                    <a:solidFill>
                      <a:srgbClr val="002060"/>
                    </a:solidFill>
                  </a:rPr>
                </a:br>
                <a:r>
                  <a:rPr lang="pt-BR" sz="1100" dirty="0">
                    <a:solidFill>
                      <a:srgbClr val="002060"/>
                    </a:solidFill>
                  </a:rPr>
                  <a:t>Autorizada (gratuita)</a:t>
                </a:r>
                <a:endParaRPr lang="pt-BR" sz="1100" dirty="0"/>
              </a:p>
            </p:txBody>
          </p:sp>
          <p:pic>
            <p:nvPicPr>
              <p:cNvPr id="326" name="Imagem 325"/>
              <p:cNvPicPr>
                <a:picLocks noChangeAspect="1"/>
              </p:cNvPicPr>
              <p:nvPr/>
            </p:nvPicPr>
            <p:blipFill rotWithShape="1">
              <a:blip r:embed="rId6"/>
              <a:srcRect l="7090" t="10000" r="49791" b="15926"/>
              <a:stretch/>
            </p:blipFill>
            <p:spPr>
              <a:xfrm>
                <a:off x="5457721" y="3359717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27" name="Imagem 326"/>
              <p:cNvPicPr>
                <a:picLocks noChangeAspect="1"/>
              </p:cNvPicPr>
              <p:nvPr/>
            </p:nvPicPr>
            <p:blipFill rotWithShape="1">
              <a:blip r:embed="rId6"/>
              <a:srcRect l="7090" t="10000" r="49791" b="15926"/>
              <a:stretch/>
            </p:blipFill>
            <p:spPr>
              <a:xfrm>
                <a:off x="5457721" y="3725402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28" name="Imagem 327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4567442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29" name="Imagem 328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4851740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30" name="Imagem 329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5353933"/>
                <a:ext cx="281996" cy="273783"/>
              </a:xfrm>
              <a:prstGeom prst="rect">
                <a:avLst/>
              </a:prstGeom>
            </p:spPr>
          </p:pic>
          <p:pic>
            <p:nvPicPr>
              <p:cNvPr id="331" name="Imagem 330"/>
              <p:cNvPicPr>
                <a:picLocks noChangeAspect="1"/>
              </p:cNvPicPr>
              <p:nvPr/>
            </p:nvPicPr>
            <p:blipFill rotWithShape="1">
              <a:blip r:embed="rId6"/>
              <a:srcRect l="48711" t="10000" r="8170" b="15926"/>
              <a:stretch/>
            </p:blipFill>
            <p:spPr>
              <a:xfrm>
                <a:off x="5458873" y="5825006"/>
                <a:ext cx="281996" cy="273783"/>
              </a:xfrm>
              <a:prstGeom prst="rect">
                <a:avLst/>
              </a:prstGeom>
            </p:spPr>
          </p:pic>
          <p:sp>
            <p:nvSpPr>
              <p:cNvPr id="360" name="Retângulo 359"/>
              <p:cNvSpPr/>
              <p:nvPr/>
            </p:nvSpPr>
            <p:spPr>
              <a:xfrm>
                <a:off x="4947147" y="4002674"/>
                <a:ext cx="1305450" cy="280639"/>
              </a:xfrm>
              <a:prstGeom prst="rect">
                <a:avLst/>
              </a:prstGeom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pt-BR" sz="1100" dirty="0">
                    <a:solidFill>
                      <a:srgbClr val="002060"/>
                    </a:solidFill>
                  </a:rPr>
                  <a:t>Veículo + Residência</a:t>
                </a:r>
                <a:endParaRPr lang="pt-BR" sz="1100" dirty="0"/>
              </a:p>
            </p:txBody>
          </p:sp>
        </p:grpSp>
        <p:pic>
          <p:nvPicPr>
            <p:cNvPr id="134" name="Imagem 1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63538" y="6302892"/>
              <a:ext cx="145055" cy="145055"/>
            </a:xfrm>
            <a:prstGeom prst="rect">
              <a:avLst/>
            </a:prstGeom>
          </p:spPr>
        </p:pic>
        <p:pic>
          <p:nvPicPr>
            <p:cNvPr id="135" name="Imagem 13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29878" y="6433413"/>
              <a:ext cx="212375" cy="212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06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m 93">
            <a:extLst>
              <a:ext uri="{FF2B5EF4-FFF2-40B4-BE49-F238E27FC236}">
                <a16:creationId xmlns:a16="http://schemas.microsoft.com/office/drawing/2014/main" id="{9F4CDD51-0F94-BBC5-EDBB-95FD9FE9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6" y="0"/>
            <a:ext cx="12192000" cy="6858000"/>
          </a:xfrm>
          <a:prstGeom prst="rect">
            <a:avLst/>
          </a:prstGeom>
        </p:spPr>
      </p:pic>
      <p:pic>
        <p:nvPicPr>
          <p:cNvPr id="111" name="Imagem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23" y="-9442"/>
            <a:ext cx="2560542" cy="68768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B3530C4-33A1-078C-3ED1-AEA5A1CB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02" y="6152178"/>
            <a:ext cx="1160615" cy="90934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E66B80A-F1DD-27AE-ED97-3CB545EA9433}"/>
              </a:ext>
            </a:extLst>
          </p:cNvPr>
          <p:cNvSpPr/>
          <p:nvPr/>
        </p:nvSpPr>
        <p:spPr>
          <a:xfrm>
            <a:off x="526210" y="0"/>
            <a:ext cx="45719" cy="26482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3B3A08-B591-DB88-6E2F-6D465BF86F67}"/>
              </a:ext>
            </a:extLst>
          </p:cNvPr>
          <p:cNvSpPr/>
          <p:nvPr/>
        </p:nvSpPr>
        <p:spPr>
          <a:xfrm>
            <a:off x="3077295" y="2536166"/>
            <a:ext cx="74759" cy="43218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46C7A6-827B-609A-B730-E6C5F8519C31}"/>
              </a:ext>
            </a:extLst>
          </p:cNvPr>
          <p:cNvSpPr txBox="1"/>
          <p:nvPr/>
        </p:nvSpPr>
        <p:spPr>
          <a:xfrm>
            <a:off x="673824" y="2350544"/>
            <a:ext cx="2193201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2400" b="1" dirty="0">
                <a:solidFill>
                  <a:schemeClr val="bg1"/>
                </a:solidFill>
              </a:rPr>
              <a:t>SERVIÇOS</a:t>
            </a:r>
          </a:p>
          <a:p>
            <a:pPr>
              <a:lnSpc>
                <a:spcPct val="80000"/>
              </a:lnSpc>
            </a:pPr>
            <a:r>
              <a:rPr lang="pt-BR" sz="2400" b="1" dirty="0">
                <a:solidFill>
                  <a:schemeClr val="bg1"/>
                </a:solidFill>
              </a:rPr>
              <a:t>ADICIONAIS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E7B22C-32BD-6814-7C75-99AEE10AA934}"/>
              </a:ext>
            </a:extLst>
          </p:cNvPr>
          <p:cNvSpPr txBox="1"/>
          <p:nvPr/>
        </p:nvSpPr>
        <p:spPr>
          <a:xfrm>
            <a:off x="673824" y="3082573"/>
            <a:ext cx="244085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dirty="0">
                <a:solidFill>
                  <a:srgbClr val="00B0F0"/>
                </a:solidFill>
              </a:rPr>
              <a:t>Para deixar seu cliente ainda mais protegido e tranquilo!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1DDFEF-89BB-B696-2B98-576D4DA2045C}"/>
              </a:ext>
            </a:extLst>
          </p:cNvPr>
          <p:cNvSpPr/>
          <p:nvPr/>
        </p:nvSpPr>
        <p:spPr>
          <a:xfrm>
            <a:off x="449088" y="3730398"/>
            <a:ext cx="2417937" cy="7002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 Possibilidade de contratar</a:t>
            </a:r>
          </a:p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 serviços adicionais avulso</a:t>
            </a:r>
          </a:p>
          <a:p>
            <a:pPr>
              <a:lnSpc>
                <a:spcPct val="80000"/>
              </a:lnSpc>
            </a:pPr>
            <a:r>
              <a:rPr lang="pt-BR" sz="1400" b="1" dirty="0">
                <a:solidFill>
                  <a:srgbClr val="002060"/>
                </a:solidFill>
              </a:rPr>
              <a:t>     ou em pacote</a:t>
            </a:r>
          </a:p>
        </p:txBody>
      </p:sp>
      <p:pic>
        <p:nvPicPr>
          <p:cNvPr id="20" name="Imagem 19" descr="Logotipo&#10;&#10;Descrição gerada automaticamente">
            <a:extLst>
              <a:ext uri="{FF2B5EF4-FFF2-40B4-BE49-F238E27FC236}">
                <a16:creationId xmlns:a16="http://schemas.microsoft.com/office/drawing/2014/main" id="{2A6EFA98-4275-D433-3272-AE0AB9CB7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61" y="1413496"/>
            <a:ext cx="1764068" cy="801086"/>
          </a:xfrm>
          <a:prstGeom prst="rect">
            <a:avLst/>
          </a:prstGeom>
        </p:spPr>
      </p:pic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F215D676-BDD7-8FD3-509A-55CBFC2DA108}"/>
              </a:ext>
            </a:extLst>
          </p:cNvPr>
          <p:cNvSpPr/>
          <p:nvPr/>
        </p:nvSpPr>
        <p:spPr>
          <a:xfrm>
            <a:off x="3970407" y="1291785"/>
            <a:ext cx="1822850" cy="1459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Graphic 4">
            <a:extLst>
              <a:ext uri="{FF2B5EF4-FFF2-40B4-BE49-F238E27FC236}">
                <a16:creationId xmlns:a16="http://schemas.microsoft.com/office/drawing/2014/main" id="{18641C3C-EAAE-1384-234A-D69BBB6A3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3291" y="866604"/>
            <a:ext cx="1920694" cy="1884304"/>
          </a:xfrm>
          <a:prstGeom prst="rect">
            <a:avLst/>
          </a:prstGeom>
        </p:spPr>
      </p:pic>
      <p:sp>
        <p:nvSpPr>
          <p:cNvPr id="24" name="TextBox 26">
            <a:extLst>
              <a:ext uri="{FF2B5EF4-FFF2-40B4-BE49-F238E27FC236}">
                <a16:creationId xmlns:a16="http://schemas.microsoft.com/office/drawing/2014/main" id="{DDCA2AC9-F650-732F-7C8F-65DA186FC653}"/>
              </a:ext>
            </a:extLst>
          </p:cNvPr>
          <p:cNvSpPr txBox="1"/>
          <p:nvPr/>
        </p:nvSpPr>
        <p:spPr>
          <a:xfrm>
            <a:off x="4127083" y="125023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R</a:t>
            </a:r>
            <a:r>
              <a:rPr lang="en-US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$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6EA96138-AAA3-10CB-C78D-8CFF8424E556}"/>
              </a:ext>
            </a:extLst>
          </p:cNvPr>
          <p:cNvSpPr txBox="1"/>
          <p:nvPr/>
        </p:nvSpPr>
        <p:spPr>
          <a:xfrm>
            <a:off x="4495140" y="1063010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30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D8E823B7-624C-312C-04E8-3736C32813CC}"/>
              </a:ext>
            </a:extLst>
          </p:cNvPr>
          <p:cNvSpPr txBox="1"/>
          <p:nvPr/>
        </p:nvSpPr>
        <p:spPr>
          <a:xfrm>
            <a:off x="5197571" y="1216634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,90</a:t>
            </a: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5658DDB6-0587-63C5-4748-53C3D8EEBB84}"/>
              </a:ext>
            </a:extLst>
          </p:cNvPr>
          <p:cNvSpPr txBox="1"/>
          <p:nvPr/>
        </p:nvSpPr>
        <p:spPr>
          <a:xfrm>
            <a:off x="5158703" y="1427708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/MÊS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122B4804-AE50-F0F9-677C-65F03907C877}"/>
              </a:ext>
            </a:extLst>
          </p:cNvPr>
          <p:cNvSpPr txBox="1"/>
          <p:nvPr/>
        </p:nvSpPr>
        <p:spPr>
          <a:xfrm>
            <a:off x="4018661" y="1951995"/>
            <a:ext cx="16853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Reparo Lataria e Pintura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Martelinho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Proteção para Acessórios</a:t>
            </a:r>
            <a:endParaRPr lang="en-US" sz="900" dirty="0">
              <a:solidFill>
                <a:srgbClr val="002E5A"/>
              </a:solidFill>
              <a:latin typeface="PF BeauSans Pro" panose="02000500000000020004" pitchFamily="2" charset="0"/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1D3044A0-637B-DB2B-DF8E-6E2233DCE3D8}"/>
              </a:ext>
            </a:extLst>
          </p:cNvPr>
          <p:cNvSpPr/>
          <p:nvPr/>
        </p:nvSpPr>
        <p:spPr>
          <a:xfrm>
            <a:off x="3966184" y="3230058"/>
            <a:ext cx="1822850" cy="1459471"/>
          </a:xfrm>
          <a:prstGeom prst="roundRect">
            <a:avLst>
              <a:gd name="adj" fmla="val 1913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Graphic 6">
            <a:extLst>
              <a:ext uri="{FF2B5EF4-FFF2-40B4-BE49-F238E27FC236}">
                <a16:creationId xmlns:a16="http://schemas.microsoft.com/office/drawing/2014/main" id="{86338075-501D-217A-F7F7-3031DEFD24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16542" y="2823881"/>
            <a:ext cx="1901679" cy="1865648"/>
          </a:xfrm>
          <a:prstGeom prst="rect">
            <a:avLst/>
          </a:prstGeom>
        </p:spPr>
      </p:pic>
      <p:sp>
        <p:nvSpPr>
          <p:cNvPr id="31" name="TextBox 26">
            <a:extLst>
              <a:ext uri="{FF2B5EF4-FFF2-40B4-BE49-F238E27FC236}">
                <a16:creationId xmlns:a16="http://schemas.microsoft.com/office/drawing/2014/main" id="{81E25009-470E-46B7-58B7-8B53EF667A08}"/>
              </a:ext>
            </a:extLst>
          </p:cNvPr>
          <p:cNvSpPr txBox="1"/>
          <p:nvPr/>
        </p:nvSpPr>
        <p:spPr>
          <a:xfrm>
            <a:off x="4111693" y="322856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R</a:t>
            </a:r>
            <a:r>
              <a:rPr lang="en-US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$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020D3CC8-B599-BBCE-C048-37C2892986D0}"/>
              </a:ext>
            </a:extLst>
          </p:cNvPr>
          <p:cNvSpPr txBox="1"/>
          <p:nvPr/>
        </p:nvSpPr>
        <p:spPr>
          <a:xfrm>
            <a:off x="4505628" y="3041346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42</a:t>
            </a: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E0CE2B92-CD42-2B44-9663-F8F2D397C9FB}"/>
              </a:ext>
            </a:extLst>
          </p:cNvPr>
          <p:cNvSpPr txBox="1"/>
          <p:nvPr/>
        </p:nvSpPr>
        <p:spPr>
          <a:xfrm>
            <a:off x="5208059" y="3194970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,90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DDADE270-CFC9-1350-E71F-05FA065644CE}"/>
              </a:ext>
            </a:extLst>
          </p:cNvPr>
          <p:cNvSpPr txBox="1"/>
          <p:nvPr/>
        </p:nvSpPr>
        <p:spPr>
          <a:xfrm>
            <a:off x="5169191" y="3406044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/MÊS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EAF96178-9E78-7C21-0816-DFBE50261F20}"/>
              </a:ext>
            </a:extLst>
          </p:cNvPr>
          <p:cNvSpPr txBox="1"/>
          <p:nvPr/>
        </p:nvSpPr>
        <p:spPr>
          <a:xfrm>
            <a:off x="4042711" y="3880555"/>
            <a:ext cx="175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Reparo Lataria e Pintura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Martelinho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Proteção para Acessórios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Vidros</a:t>
            </a:r>
            <a:endParaRPr lang="en-US" sz="900" dirty="0">
              <a:solidFill>
                <a:srgbClr val="002E5A"/>
              </a:solidFill>
              <a:latin typeface="PF BeauSans Pro" panose="02000500000000020004" pitchFamily="2" charset="0"/>
            </a:endParaRP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270D0F59-F341-31D7-D274-BFB1EE05DA3C}"/>
              </a:ext>
            </a:extLst>
          </p:cNvPr>
          <p:cNvSpPr/>
          <p:nvPr/>
        </p:nvSpPr>
        <p:spPr>
          <a:xfrm>
            <a:off x="3966183" y="5199453"/>
            <a:ext cx="1831909" cy="1518709"/>
          </a:xfrm>
          <a:prstGeom prst="roundRect">
            <a:avLst>
              <a:gd name="adj" fmla="val 1814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6" name="Graphic 8">
            <a:extLst>
              <a:ext uri="{FF2B5EF4-FFF2-40B4-BE49-F238E27FC236}">
                <a16:creationId xmlns:a16="http://schemas.microsoft.com/office/drawing/2014/main" id="{F5BCB826-1CCA-2B6A-64B7-DFF13A3505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24425" y="4753578"/>
            <a:ext cx="1856317" cy="1900535"/>
          </a:xfrm>
          <a:prstGeom prst="rect">
            <a:avLst/>
          </a:prstGeom>
        </p:spPr>
      </p:pic>
      <p:sp>
        <p:nvSpPr>
          <p:cNvPr id="38" name="TextBox 26">
            <a:extLst>
              <a:ext uri="{FF2B5EF4-FFF2-40B4-BE49-F238E27FC236}">
                <a16:creationId xmlns:a16="http://schemas.microsoft.com/office/drawing/2014/main" id="{687CF168-32AB-89CC-04F4-B513D9B48101}"/>
              </a:ext>
            </a:extLst>
          </p:cNvPr>
          <p:cNvSpPr txBox="1"/>
          <p:nvPr/>
        </p:nvSpPr>
        <p:spPr>
          <a:xfrm>
            <a:off x="4090726" y="512413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R</a:t>
            </a:r>
            <a:r>
              <a:rPr lang="en-US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$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258EDF6D-BD4D-A442-03AB-074899EEC112}"/>
              </a:ext>
            </a:extLst>
          </p:cNvPr>
          <p:cNvSpPr txBox="1"/>
          <p:nvPr/>
        </p:nvSpPr>
        <p:spPr>
          <a:xfrm>
            <a:off x="4458783" y="4936912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53</a:t>
            </a: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C6C46859-715A-E68B-4853-AE3E0C153709}"/>
              </a:ext>
            </a:extLst>
          </p:cNvPr>
          <p:cNvSpPr txBox="1"/>
          <p:nvPr/>
        </p:nvSpPr>
        <p:spPr>
          <a:xfrm>
            <a:off x="5157343" y="5090536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,90</a:t>
            </a:r>
          </a:p>
        </p:txBody>
      </p:sp>
      <p:sp>
        <p:nvSpPr>
          <p:cNvPr id="41" name="TextBox 29">
            <a:extLst>
              <a:ext uri="{FF2B5EF4-FFF2-40B4-BE49-F238E27FC236}">
                <a16:creationId xmlns:a16="http://schemas.microsoft.com/office/drawing/2014/main" id="{174654B9-A27D-BBF7-C3ED-337DB63C33BD}"/>
              </a:ext>
            </a:extLst>
          </p:cNvPr>
          <p:cNvSpPr txBox="1"/>
          <p:nvPr/>
        </p:nvSpPr>
        <p:spPr>
          <a:xfrm>
            <a:off x="5118475" y="5293517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 spc="0" baseline="0" dirty="0">
                <a:ln/>
                <a:solidFill>
                  <a:srgbClr val="97C93D"/>
                </a:solidFill>
                <a:latin typeface="PFBeauSansPro-Bold"/>
                <a:sym typeface="PFBeauSansPro-Bold"/>
                <a:rtl val="0"/>
              </a:rPr>
              <a:t>/MÊS</a:t>
            </a: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id="{5F1A8E09-5747-20D6-4B5B-8E745D16DDCC}"/>
              </a:ext>
            </a:extLst>
          </p:cNvPr>
          <p:cNvSpPr txBox="1"/>
          <p:nvPr/>
        </p:nvSpPr>
        <p:spPr>
          <a:xfrm>
            <a:off x="4030342" y="5768867"/>
            <a:ext cx="16841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Reparo Lataria e Pintura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Martelinho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Proteção para acessórios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Vidros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2E5A"/>
                </a:solidFill>
                <a:latin typeface="PF BeauSans Pro" panose="02000500000000020004" pitchFamily="2" charset="0"/>
              </a:rPr>
              <a:t>Proteção para Buracos</a:t>
            </a:r>
            <a:endParaRPr lang="en-US" sz="900" dirty="0">
              <a:solidFill>
                <a:srgbClr val="002E5A"/>
              </a:solidFill>
              <a:latin typeface="PF BeauSans Pro" panose="02000500000000020004" pitchFamily="2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CA1E379-60A7-8837-2913-BCF51F0FBBC0}"/>
              </a:ext>
            </a:extLst>
          </p:cNvPr>
          <p:cNvSpPr txBox="1"/>
          <p:nvPr/>
        </p:nvSpPr>
        <p:spPr>
          <a:xfrm>
            <a:off x="3244470" y="211888"/>
            <a:ext cx="32747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3200" b="1" dirty="0">
                <a:solidFill>
                  <a:srgbClr val="00B0F0"/>
                </a:solidFill>
              </a:rPr>
              <a:t>PACOTES </a:t>
            </a:r>
            <a:r>
              <a:rPr lang="pt-BR" sz="3200" b="1" dirty="0">
                <a:solidFill>
                  <a:srgbClr val="142760"/>
                </a:solidFill>
              </a:rPr>
              <a:t>AUTO</a:t>
            </a:r>
          </a:p>
        </p:txBody>
      </p: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F8E7B66A-83B6-FAD3-24BC-A61C92E2AEAC}"/>
              </a:ext>
            </a:extLst>
          </p:cNvPr>
          <p:cNvCxnSpPr/>
          <p:nvPr/>
        </p:nvCxnSpPr>
        <p:spPr>
          <a:xfrm>
            <a:off x="6736692" y="1002381"/>
            <a:ext cx="0" cy="5607170"/>
          </a:xfrm>
          <a:prstGeom prst="straightConnector1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865AE9DB-2BCE-72B8-8957-10BDC6574AF4}"/>
              </a:ext>
            </a:extLst>
          </p:cNvPr>
          <p:cNvSpPr txBox="1"/>
          <p:nvPr/>
        </p:nvSpPr>
        <p:spPr>
          <a:xfrm>
            <a:off x="7142353" y="1080101"/>
            <a:ext cx="4176108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00B0F0"/>
                </a:solidFill>
              </a:rPr>
              <a:t>AVULSOS </a:t>
            </a:r>
            <a:r>
              <a:rPr lang="pt-BR" sz="3200" b="1" dirty="0">
                <a:solidFill>
                  <a:srgbClr val="142760"/>
                </a:solidFill>
              </a:rPr>
              <a:t>AUTO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F67F4934-E326-3D5C-2C80-B5294378FB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13" y="1739997"/>
            <a:ext cx="3137579" cy="398133"/>
          </a:xfrm>
          <a:prstGeom prst="rect">
            <a:avLst/>
          </a:prstGeom>
        </p:spPr>
      </p:pic>
      <p:sp>
        <p:nvSpPr>
          <p:cNvPr id="54" name="TextBox 136">
            <a:extLst>
              <a:ext uri="{FF2B5EF4-FFF2-40B4-BE49-F238E27FC236}">
                <a16:creationId xmlns:a16="http://schemas.microsoft.com/office/drawing/2014/main" id="{A454D62C-237E-E0E7-0D52-CFAF8F4D2831}"/>
              </a:ext>
            </a:extLst>
          </p:cNvPr>
          <p:cNvSpPr txBox="1"/>
          <p:nvPr/>
        </p:nvSpPr>
        <p:spPr>
          <a:xfrm>
            <a:off x="9837252" y="1530312"/>
            <a:ext cx="998991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900" b="1" dirty="0">
                <a:ln/>
                <a:solidFill>
                  <a:srgbClr val="002060"/>
                </a:solidFill>
                <a:latin typeface="PF BeauSans Pro"/>
                <a:sym typeface="PFBeauSansPro-Bold"/>
              </a:rPr>
              <a:t>MENSALIDADE</a:t>
            </a:r>
            <a:endParaRPr lang="en-US" sz="900" b="1" spc="0" baseline="0" dirty="0">
              <a:ln/>
              <a:solidFill>
                <a:srgbClr val="002060"/>
              </a:solidFill>
              <a:latin typeface="PF BeauSans Pro"/>
            </a:endParaRPr>
          </a:p>
        </p:txBody>
      </p:sp>
      <p:sp>
        <p:nvSpPr>
          <p:cNvPr id="57" name="TextBox 160">
            <a:extLst>
              <a:ext uri="{FF2B5EF4-FFF2-40B4-BE49-F238E27FC236}">
                <a16:creationId xmlns:a16="http://schemas.microsoft.com/office/drawing/2014/main" id="{806FC67D-9C93-9FF6-3BD3-3B2B65ACD2A2}"/>
              </a:ext>
            </a:extLst>
          </p:cNvPr>
          <p:cNvSpPr txBox="1"/>
          <p:nvPr/>
        </p:nvSpPr>
        <p:spPr>
          <a:xfrm>
            <a:off x="9859533" y="1766567"/>
            <a:ext cx="868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R$ 8,00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0941A010-FAFB-895E-2E46-2D970A2B2A54}"/>
              </a:ext>
            </a:extLst>
          </p:cNvPr>
          <p:cNvSpPr txBox="1"/>
          <p:nvPr/>
        </p:nvSpPr>
        <p:spPr>
          <a:xfrm>
            <a:off x="8089817" y="1800260"/>
            <a:ext cx="17697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2060"/>
                </a:solidFill>
              </a:rPr>
              <a:t>Assistência Carro Reserva</a:t>
            </a:r>
          </a:p>
        </p:txBody>
      </p:sp>
      <p:pic>
        <p:nvPicPr>
          <p:cNvPr id="65" name="Imagem 64">
            <a:extLst>
              <a:ext uri="{FF2B5EF4-FFF2-40B4-BE49-F238E27FC236}">
                <a16:creationId xmlns:a16="http://schemas.microsoft.com/office/drawing/2014/main" id="{CAF6A686-1048-CBAD-9B4B-F1FCDA121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1613" y="2203629"/>
            <a:ext cx="3137579" cy="398132"/>
          </a:xfrm>
          <a:prstGeom prst="rect">
            <a:avLst/>
          </a:prstGeom>
        </p:spPr>
      </p:pic>
      <p:sp>
        <p:nvSpPr>
          <p:cNvPr id="66" name="TextBox 160">
            <a:extLst>
              <a:ext uri="{FF2B5EF4-FFF2-40B4-BE49-F238E27FC236}">
                <a16:creationId xmlns:a16="http://schemas.microsoft.com/office/drawing/2014/main" id="{3C72AFC2-9A08-C7CF-A815-C6261E9D2D13}"/>
              </a:ext>
            </a:extLst>
          </p:cNvPr>
          <p:cNvSpPr txBox="1"/>
          <p:nvPr/>
        </p:nvSpPr>
        <p:spPr>
          <a:xfrm>
            <a:off x="9859533" y="2230199"/>
            <a:ext cx="998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R$ 17,90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2AFD1526-4DBE-4A8F-0180-DDCA72FB8D53}"/>
              </a:ext>
            </a:extLst>
          </p:cNvPr>
          <p:cNvSpPr txBox="1"/>
          <p:nvPr/>
        </p:nvSpPr>
        <p:spPr>
          <a:xfrm>
            <a:off x="8089817" y="2205910"/>
            <a:ext cx="1769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2060"/>
                </a:solidFill>
              </a:rPr>
              <a:t>Reparo Rápido</a:t>
            </a:r>
            <a:br>
              <a:rPr lang="pt-BR" sz="1100" b="1" dirty="0">
                <a:solidFill>
                  <a:srgbClr val="002060"/>
                </a:solidFill>
              </a:rPr>
            </a:br>
            <a:r>
              <a:rPr lang="pt-BR" sz="1100" b="1" dirty="0">
                <a:solidFill>
                  <a:srgbClr val="002060"/>
                </a:solidFill>
              </a:rPr>
              <a:t>+ Martelinho</a:t>
            </a:r>
          </a:p>
        </p:txBody>
      </p:sp>
      <p:pic>
        <p:nvPicPr>
          <p:cNvPr id="69" name="Imagem 68">
            <a:extLst>
              <a:ext uri="{FF2B5EF4-FFF2-40B4-BE49-F238E27FC236}">
                <a16:creationId xmlns:a16="http://schemas.microsoft.com/office/drawing/2014/main" id="{1369CB17-095C-5BD3-0787-19E364850B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1613" y="2674124"/>
            <a:ext cx="3137579" cy="398132"/>
          </a:xfrm>
          <a:prstGeom prst="rect">
            <a:avLst/>
          </a:prstGeom>
        </p:spPr>
      </p:pic>
      <p:sp>
        <p:nvSpPr>
          <p:cNvPr id="70" name="TextBox 160">
            <a:extLst>
              <a:ext uri="{FF2B5EF4-FFF2-40B4-BE49-F238E27FC236}">
                <a16:creationId xmlns:a16="http://schemas.microsoft.com/office/drawing/2014/main" id="{DA0BDFA7-00AC-411F-AAF9-BD7D2D3522DE}"/>
              </a:ext>
            </a:extLst>
          </p:cNvPr>
          <p:cNvSpPr txBox="1"/>
          <p:nvPr/>
        </p:nvSpPr>
        <p:spPr>
          <a:xfrm>
            <a:off x="9859533" y="2700694"/>
            <a:ext cx="998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R$ 19,90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45FCC0A-43EB-EA65-48DF-290A0EBB66B7}"/>
              </a:ext>
            </a:extLst>
          </p:cNvPr>
          <p:cNvSpPr txBox="1"/>
          <p:nvPr/>
        </p:nvSpPr>
        <p:spPr>
          <a:xfrm>
            <a:off x="8089817" y="2734387"/>
            <a:ext cx="17697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2060"/>
                </a:solidFill>
              </a:rPr>
              <a:t>Proteção Acessórios</a:t>
            </a:r>
          </a:p>
        </p:txBody>
      </p:sp>
      <p:pic>
        <p:nvPicPr>
          <p:cNvPr id="91" name="Imagem 90">
            <a:extLst>
              <a:ext uri="{FF2B5EF4-FFF2-40B4-BE49-F238E27FC236}">
                <a16:creationId xmlns:a16="http://schemas.microsoft.com/office/drawing/2014/main" id="{226B8A93-D0F1-A01E-5638-74659A880A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1613" y="3144619"/>
            <a:ext cx="3137579" cy="398132"/>
          </a:xfrm>
          <a:prstGeom prst="rect">
            <a:avLst/>
          </a:prstGeom>
        </p:spPr>
      </p:pic>
      <p:sp>
        <p:nvSpPr>
          <p:cNvPr id="92" name="TextBox 160">
            <a:extLst>
              <a:ext uri="{FF2B5EF4-FFF2-40B4-BE49-F238E27FC236}">
                <a16:creationId xmlns:a16="http://schemas.microsoft.com/office/drawing/2014/main" id="{ED8A69DA-8134-E2C4-5E3E-117065F59A58}"/>
              </a:ext>
            </a:extLst>
          </p:cNvPr>
          <p:cNvSpPr txBox="1"/>
          <p:nvPr/>
        </p:nvSpPr>
        <p:spPr>
          <a:xfrm>
            <a:off x="9859532" y="3171189"/>
            <a:ext cx="1059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R$ 19,90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EAB52441-8BEC-3FD3-8A63-6A223B4CB162}"/>
              </a:ext>
            </a:extLst>
          </p:cNvPr>
          <p:cNvSpPr txBox="1"/>
          <p:nvPr/>
        </p:nvSpPr>
        <p:spPr>
          <a:xfrm>
            <a:off x="8089817" y="3204882"/>
            <a:ext cx="17697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2060"/>
                </a:solidFill>
              </a:rPr>
              <a:t>Proteção para Vidros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865AE9DB-2BCE-72B8-8957-10BDC6574AF4}"/>
              </a:ext>
            </a:extLst>
          </p:cNvPr>
          <p:cNvSpPr txBox="1"/>
          <p:nvPr/>
        </p:nvSpPr>
        <p:spPr>
          <a:xfrm>
            <a:off x="7142353" y="3897106"/>
            <a:ext cx="4176108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00B0F0"/>
                </a:solidFill>
              </a:rPr>
              <a:t>AVULSOS </a:t>
            </a:r>
            <a:r>
              <a:rPr lang="pt-BR" sz="3200" b="1" dirty="0">
                <a:solidFill>
                  <a:srgbClr val="142760"/>
                </a:solidFill>
              </a:rPr>
              <a:t>MOTO</a:t>
            </a:r>
          </a:p>
        </p:txBody>
      </p:sp>
      <p:pic>
        <p:nvPicPr>
          <p:cNvPr id="97" name="Imagem 96">
            <a:extLst>
              <a:ext uri="{FF2B5EF4-FFF2-40B4-BE49-F238E27FC236}">
                <a16:creationId xmlns:a16="http://schemas.microsoft.com/office/drawing/2014/main" id="{F67F4934-E326-3D5C-2C80-B5294378FB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13" y="4557002"/>
            <a:ext cx="3137579" cy="398133"/>
          </a:xfrm>
          <a:prstGeom prst="rect">
            <a:avLst/>
          </a:prstGeom>
        </p:spPr>
      </p:pic>
      <p:sp>
        <p:nvSpPr>
          <p:cNvPr id="98" name="TextBox 136">
            <a:extLst>
              <a:ext uri="{FF2B5EF4-FFF2-40B4-BE49-F238E27FC236}">
                <a16:creationId xmlns:a16="http://schemas.microsoft.com/office/drawing/2014/main" id="{A454D62C-237E-E0E7-0D52-CFAF8F4D2831}"/>
              </a:ext>
            </a:extLst>
          </p:cNvPr>
          <p:cNvSpPr txBox="1"/>
          <p:nvPr/>
        </p:nvSpPr>
        <p:spPr>
          <a:xfrm>
            <a:off x="9837252" y="4347317"/>
            <a:ext cx="998991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900" b="1" dirty="0">
                <a:ln/>
                <a:solidFill>
                  <a:srgbClr val="002060"/>
                </a:solidFill>
                <a:latin typeface="PF BeauSans Pro"/>
                <a:sym typeface="PFBeauSansPro-Bold"/>
              </a:rPr>
              <a:t>MENSALIDADE</a:t>
            </a:r>
            <a:endParaRPr lang="en-US" sz="900" b="1" spc="0" baseline="0" dirty="0">
              <a:ln/>
              <a:solidFill>
                <a:srgbClr val="002060"/>
              </a:solidFill>
              <a:latin typeface="PF BeauSans Pro"/>
            </a:endParaRPr>
          </a:p>
        </p:txBody>
      </p:sp>
      <p:sp>
        <p:nvSpPr>
          <p:cNvPr id="99" name="TextBox 160">
            <a:extLst>
              <a:ext uri="{FF2B5EF4-FFF2-40B4-BE49-F238E27FC236}">
                <a16:creationId xmlns:a16="http://schemas.microsoft.com/office/drawing/2014/main" id="{806FC67D-9C93-9FF6-3BD3-3B2B65ACD2A2}"/>
              </a:ext>
            </a:extLst>
          </p:cNvPr>
          <p:cNvSpPr txBox="1"/>
          <p:nvPr/>
        </p:nvSpPr>
        <p:spPr>
          <a:xfrm>
            <a:off x="9859533" y="4583572"/>
            <a:ext cx="868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R$ 8,00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0941A010-FAFB-895E-2E46-2D970A2B2A54}"/>
              </a:ext>
            </a:extLst>
          </p:cNvPr>
          <p:cNvSpPr txBox="1"/>
          <p:nvPr/>
        </p:nvSpPr>
        <p:spPr>
          <a:xfrm>
            <a:off x="8089817" y="4628890"/>
            <a:ext cx="17697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2060"/>
                </a:solidFill>
              </a:rPr>
              <a:t>Assistência Carro Reserva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7661613" y="5056624"/>
            <a:ext cx="3196904" cy="430887"/>
            <a:chOff x="7661613" y="5753893"/>
            <a:chExt cx="3196904" cy="430887"/>
          </a:xfrm>
        </p:grpSpPr>
        <p:pic>
          <p:nvPicPr>
            <p:cNvPr id="107" name="Imagem 106">
              <a:extLst>
                <a:ext uri="{FF2B5EF4-FFF2-40B4-BE49-F238E27FC236}">
                  <a16:creationId xmlns:a16="http://schemas.microsoft.com/office/drawing/2014/main" id="{CAF6A686-1048-CBAD-9B4B-F1FCDA121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61613" y="5767252"/>
              <a:ext cx="3137579" cy="398132"/>
            </a:xfrm>
            <a:prstGeom prst="rect">
              <a:avLst/>
            </a:prstGeom>
          </p:spPr>
        </p:pic>
        <p:sp>
          <p:nvSpPr>
            <p:cNvPr id="108" name="TextBox 160">
              <a:extLst>
                <a:ext uri="{FF2B5EF4-FFF2-40B4-BE49-F238E27FC236}">
                  <a16:creationId xmlns:a16="http://schemas.microsoft.com/office/drawing/2014/main" id="{3C72AFC2-9A08-C7CF-A815-C6261E9D2D13}"/>
                </a:ext>
              </a:extLst>
            </p:cNvPr>
            <p:cNvSpPr txBox="1"/>
            <p:nvPr/>
          </p:nvSpPr>
          <p:spPr>
            <a:xfrm>
              <a:off x="9859533" y="5793822"/>
              <a:ext cx="9989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</a:rPr>
                <a:t>R$ 19,90</a:t>
              </a:r>
            </a:p>
          </p:txBody>
        </p:sp>
        <p:sp>
          <p:nvSpPr>
            <p:cNvPr id="109" name="CaixaDeTexto 108">
              <a:extLst>
                <a:ext uri="{FF2B5EF4-FFF2-40B4-BE49-F238E27FC236}">
                  <a16:creationId xmlns:a16="http://schemas.microsoft.com/office/drawing/2014/main" id="{2AFD1526-4DBE-4A8F-0180-DDCA72FB8D53}"/>
                </a:ext>
              </a:extLst>
            </p:cNvPr>
            <p:cNvSpPr txBox="1"/>
            <p:nvPr/>
          </p:nvSpPr>
          <p:spPr>
            <a:xfrm>
              <a:off x="8089817" y="5753893"/>
              <a:ext cx="1769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>
                  <a:solidFill>
                    <a:srgbClr val="002060"/>
                  </a:solidFill>
                </a:rPr>
                <a:t>Reparo Gerais</a:t>
              </a:r>
              <a:br>
                <a:rPr lang="pt-BR" sz="1100" b="1" dirty="0">
                  <a:solidFill>
                    <a:srgbClr val="002060"/>
                  </a:solidFill>
                </a:rPr>
              </a:br>
              <a:r>
                <a:rPr lang="pt-BR" sz="1100" b="1" dirty="0">
                  <a:solidFill>
                    <a:srgbClr val="002060"/>
                  </a:solidFill>
                </a:rPr>
                <a:t>+ Proteção Rodas e Pneus</a:t>
              </a:r>
            </a:p>
          </p:txBody>
        </p:sp>
        <p:sp>
          <p:nvSpPr>
            <p:cNvPr id="4" name="Retângulo Arredondado 3"/>
            <p:cNvSpPr/>
            <p:nvPr/>
          </p:nvSpPr>
          <p:spPr>
            <a:xfrm>
              <a:off x="7713422" y="5810599"/>
              <a:ext cx="336706" cy="321777"/>
            </a:xfrm>
            <a:prstGeom prst="roundRect">
              <a:avLst/>
            </a:prstGeom>
            <a:solidFill>
              <a:srgbClr val="141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19847" y="5806579"/>
              <a:ext cx="342032" cy="342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43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C027F95691F446B443A0CAECB329AD" ma:contentTypeVersion="18" ma:contentTypeDescription="Crie um novo documento." ma:contentTypeScope="" ma:versionID="ea41c259e708aae9d8c0938233d41e9b">
  <xsd:schema xmlns:xsd="http://www.w3.org/2001/XMLSchema" xmlns:xs="http://www.w3.org/2001/XMLSchema" xmlns:p="http://schemas.microsoft.com/office/2006/metadata/properties" xmlns:ns3="cd0a01cb-df1a-445a-8412-025278a6bf03" xmlns:ns4="a6f96896-9936-4d9a-9bfd-e02411f94966" targetNamespace="http://schemas.microsoft.com/office/2006/metadata/properties" ma:root="true" ma:fieldsID="faffcb5f5dc25b0f07e6171afe7fad30" ns3:_="" ns4:_="">
    <xsd:import namespace="cd0a01cb-df1a-445a-8412-025278a6bf03"/>
    <xsd:import namespace="a6f96896-9936-4d9a-9bfd-e02411f949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a01cb-df1a-445a-8412-025278a6bf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96896-9936-4d9a-9bfd-e02411f949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6f96896-9936-4d9a-9bfd-e02411f94966" xsi:nil="true"/>
  </documentManagement>
</p:properties>
</file>

<file path=customXml/itemProps1.xml><?xml version="1.0" encoding="utf-8"?>
<ds:datastoreItem xmlns:ds="http://schemas.openxmlformats.org/officeDocument/2006/customXml" ds:itemID="{BA7BC587-711F-49E4-88BC-7030B7487A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26608F-B414-4725-AFB5-92E50F110B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0a01cb-df1a-445a-8412-025278a6bf03"/>
    <ds:schemaRef ds:uri="a6f96896-9936-4d9a-9bfd-e02411f949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BFF66D-B7C0-481C-8256-2CEDD1134D01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a6f96896-9936-4d9a-9bfd-e02411f94966"/>
    <ds:schemaRef ds:uri="http://schemas.microsoft.com/office/2006/metadata/properties"/>
    <ds:schemaRef ds:uri="cd0a01cb-df1a-445a-8412-025278a6bf03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3187</TotalTime>
  <Words>1684</Words>
  <Application>Microsoft Office PowerPoint</Application>
  <PresentationFormat>Widescreen</PresentationFormat>
  <Paragraphs>486</Paragraphs>
  <Slides>13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Andreia Oliveira</dc:creator>
  <cp:lastModifiedBy>Karla Teixeira de Oliveira Meirelles</cp:lastModifiedBy>
  <cp:revision>75</cp:revision>
  <dcterms:created xsi:type="dcterms:W3CDTF">2024-03-08T19:09:41Z</dcterms:created>
  <dcterms:modified xsi:type="dcterms:W3CDTF">2024-09-04T12:21:23Z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0x010100C0C027F95691F446B443A0CAECB329AD</vt:lpwstr>
  </property>
</Properties>
</file>